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handoutMasterIdLst>
    <p:handoutMasterId r:id="rId44"/>
  </p:handoutMasterIdLst>
  <p:sldIdLst>
    <p:sldId id="256" r:id="rId2"/>
    <p:sldId id="267" r:id="rId3"/>
    <p:sldId id="258" r:id="rId4"/>
    <p:sldId id="263" r:id="rId5"/>
    <p:sldId id="262" r:id="rId6"/>
    <p:sldId id="298" r:id="rId7"/>
    <p:sldId id="299" r:id="rId8"/>
    <p:sldId id="300" r:id="rId9"/>
    <p:sldId id="306" r:id="rId10"/>
    <p:sldId id="309" r:id="rId11"/>
    <p:sldId id="269" r:id="rId12"/>
    <p:sldId id="297" r:id="rId13"/>
    <p:sldId id="304" r:id="rId14"/>
    <p:sldId id="305" r:id="rId15"/>
    <p:sldId id="291" r:id="rId16"/>
    <p:sldId id="270" r:id="rId17"/>
    <p:sldId id="274" r:id="rId18"/>
    <p:sldId id="275" r:id="rId19"/>
    <p:sldId id="276" r:id="rId20"/>
    <p:sldId id="302" r:id="rId21"/>
    <p:sldId id="303" r:id="rId22"/>
    <p:sldId id="292" r:id="rId23"/>
    <p:sldId id="277" r:id="rId24"/>
    <p:sldId id="293" r:id="rId25"/>
    <p:sldId id="278" r:id="rId26"/>
    <p:sldId id="295" r:id="rId27"/>
    <p:sldId id="279" r:id="rId28"/>
    <p:sldId id="280" r:id="rId29"/>
    <p:sldId id="308" r:id="rId30"/>
    <p:sldId id="281" r:id="rId31"/>
    <p:sldId id="283" r:id="rId32"/>
    <p:sldId id="284" r:id="rId33"/>
    <p:sldId id="312" r:id="rId34"/>
    <p:sldId id="307" r:id="rId35"/>
    <p:sldId id="311" r:id="rId36"/>
    <p:sldId id="285" r:id="rId37"/>
    <p:sldId id="310" r:id="rId38"/>
    <p:sldId id="296" r:id="rId39"/>
    <p:sldId id="286" r:id="rId40"/>
    <p:sldId id="261" r:id="rId41"/>
    <p:sldId id="287" r:id="rId4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4" autoAdjust="0"/>
    <p:restoredTop sz="93784" autoAdjust="0"/>
  </p:normalViewPr>
  <p:slideViewPr>
    <p:cSldViewPr>
      <p:cViewPr varScale="1">
        <p:scale>
          <a:sx n="90" d="100"/>
          <a:sy n="90" d="100"/>
        </p:scale>
        <p:origin x="1075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92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Revenue in past 5 years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Financial
Numbers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工作表1!$A$2:$A$6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工作表1!$B$2:$B$6</c:f>
              <c:numCache>
                <c:formatCode>#,##0_ </c:formatCode>
                <c:ptCount val="5"/>
                <c:pt idx="0">
                  <c:v>35</c:v>
                </c:pt>
                <c:pt idx="1">
                  <c:v>36</c:v>
                </c:pt>
                <c:pt idx="2">
                  <c:v>33.6</c:v>
                </c:pt>
                <c:pt idx="3">
                  <c:v>43</c:v>
                </c:pt>
                <c:pt idx="4">
                  <c:v>43.2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02-4608-A6F8-9615AC4E603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6976896"/>
        <c:axId val="36982784"/>
      </c:barChart>
      <c:catAx>
        <c:axId val="36976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6982784"/>
        <c:crosses val="autoZero"/>
        <c:auto val="1"/>
        <c:lblAlgn val="ctr"/>
        <c:lblOffset val="100"/>
        <c:noMultiLvlLbl val="0"/>
      </c:catAx>
      <c:valAx>
        <c:axId val="36982784"/>
        <c:scaling>
          <c:orientation val="minMax"/>
        </c:scaling>
        <c:delete val="1"/>
        <c:axPos val="l"/>
        <c:numFmt formatCode="#,##0_ " sourceLinked="1"/>
        <c:majorTickMark val="none"/>
        <c:minorTickMark val="none"/>
        <c:tickLblPos val="nextTo"/>
        <c:crossAx val="36976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endParaRPr lang="es-ES"/>
          </a:p>
        </c:rich>
      </c:tx>
      <c:overlay val="0"/>
    </c:title>
    <c:autoTitleDeleted val="0"/>
    <c:view3D>
      <c:rotX val="50"/>
      <c:rotY val="0"/>
      <c:rAngAx val="0"/>
      <c:perspective val="20"/>
    </c:view3D>
    <c:floor>
      <c:thickness val="0"/>
    </c:floor>
    <c:sideWall>
      <c:thickness val="0"/>
      <c:spPr>
        <a:noFill/>
        <a:ln w="12700" cap="flat">
          <a:noFill/>
          <a:miter lim="400000"/>
        </a:ln>
        <a:effectLst/>
      </c:spPr>
    </c:sideWall>
    <c:backWall>
      <c:thickness val="0"/>
      <c:spPr>
        <a:noFill/>
        <a:ln w="12700" cap="flat">
          <a:noFill/>
          <a:miter lim="400000"/>
        </a:ln>
        <a:effectLst/>
      </c:spPr>
    </c:backWall>
    <c:plotArea>
      <c:layout>
        <c:manualLayout>
          <c:layoutTarget val="inner"/>
          <c:xMode val="edge"/>
          <c:yMode val="edge"/>
          <c:x val="4.001529662631996E-2"/>
          <c:y val="6.9310830078982838E-2"/>
          <c:w val="0.92318149593822463"/>
          <c:h val="0.804859390534275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D38C07">
                <a:alpha val="80000"/>
              </a:srgbClr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D44906">
                  <a:alpha val="80000"/>
                </a:srgb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84FA-4952-B367-D90421BD1B08}"/>
              </c:ext>
            </c:extLst>
          </c:dPt>
          <c:dPt>
            <c:idx val="2"/>
            <c:bubble3D val="0"/>
            <c:spPr>
              <a:solidFill>
                <a:srgbClr val="554838">
                  <a:alpha val="62000"/>
                </a:srgb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84FA-4952-B367-D90421BD1B08}"/>
              </c:ext>
            </c:extLst>
          </c:dPt>
          <c:dLbls>
            <c:dLbl>
              <c:idx val="0"/>
              <c:layout>
                <c:manualLayout>
                  <c:x val="-0.23706574580555592"/>
                  <c:y val="8.988418683073223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FA-4952-B367-D90421BD1B08}"/>
                </c:ext>
              </c:extLst>
            </c:dLbl>
            <c:dLbl>
              <c:idx val="1"/>
              <c:layout>
                <c:manualLayout>
                  <c:x val="0.14621480580897478"/>
                  <c:y val="-0.2641349729869033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USA
</a:t>
                    </a:r>
                    <a:r>
                      <a:rPr lang="en-US" altLang="zh-TW" dirty="0"/>
                      <a:t>18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4FA-4952-B367-D90421BD1B08}"/>
                </c:ext>
              </c:extLst>
            </c:dLbl>
            <c:dLbl>
              <c:idx val="2"/>
              <c:layout>
                <c:manualLayout>
                  <c:x val="0.19667124138541883"/>
                  <c:y val="0.2001243013502774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FA-4952-B367-D90421BD1B08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Asia &amp; China</c:v>
                </c:pt>
                <c:pt idx="1">
                  <c:v>America</c:v>
                </c:pt>
                <c:pt idx="2">
                  <c:v>EMEA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0.38</c:v>
                </c:pt>
                <c:pt idx="1">
                  <c:v>0.18</c:v>
                </c:pt>
                <c:pt idx="2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4FA-4952-B367-D90421BD1B0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Century Gothic" panose="020B0502020202020204" pitchFamily="34" charset="0"/>
        </a:defRPr>
      </a:pPr>
      <a:endParaRPr lang="ja-JP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FF8B6-EF16-4C29-A5AE-767AF9B2E37A}" type="datetimeFigureOut">
              <a:rPr lang="zh-TW" altLang="en-US" smtClean="0"/>
              <a:t>2023/7/18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A21B4-F53D-4FA4-837A-2AFCF69A5F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895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10B6E-D017-41F5-99F6-239E1684D777}" type="datetimeFigureOut">
              <a:rPr lang="zh-TW" altLang="en-US" smtClean="0"/>
              <a:t>2023/7/18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9A51B-C082-46F5-AB67-F37F3C4B2A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672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/>
              <a:t>科誠股份有限公司成立於 </a:t>
            </a:r>
            <a:r>
              <a:rPr lang="en-US" altLang="zh-TW" sz="1200" dirty="0"/>
              <a:t>1993 </a:t>
            </a:r>
            <a:r>
              <a:rPr lang="zh-TW" altLang="en-US" sz="1200" dirty="0"/>
              <a:t>年，專精於</a:t>
            </a:r>
            <a:r>
              <a:rPr lang="zh-CN" altLang="en-US" sz="1200" dirty="0"/>
              <a:t>條碼印製機</a:t>
            </a:r>
            <a:r>
              <a:rPr lang="zh-TW" altLang="en-US" sz="1200" dirty="0"/>
              <a:t>之研發與製造。科誠堅強的團隊累經多年的市場與產品開發的經驗，以及穩健的經營管理讓科誠</a:t>
            </a:r>
            <a:r>
              <a:rPr lang="en-US" altLang="zh-TW" sz="1200" dirty="0"/>
              <a:t>(</a:t>
            </a:r>
            <a:r>
              <a:rPr lang="en-US" altLang="zh-TW" sz="1200" dirty="0" err="1"/>
              <a:t>GoDEX</a:t>
            </a:r>
            <a:r>
              <a:rPr lang="en-US" altLang="zh-TW" sz="1200" dirty="0"/>
              <a:t>)</a:t>
            </a:r>
            <a:r>
              <a:rPr lang="zh-TW" altLang="en-US" sz="1200" dirty="0"/>
              <a:t>逐步成為台灣最頂尖的</a:t>
            </a:r>
            <a:r>
              <a:rPr lang="zh-CN" altLang="en-US" sz="1200" dirty="0"/>
              <a:t>條碼印製機</a:t>
            </a:r>
            <a:r>
              <a:rPr lang="zh-TW" altLang="en-US" sz="1200" dirty="0"/>
              <a:t>研發與製造者，並且擠身於世界前十大的實績。科誠產品已行銷全球超過</a:t>
            </a:r>
            <a:r>
              <a:rPr lang="en-US" altLang="zh-TW" sz="1200" dirty="0"/>
              <a:t>70</a:t>
            </a:r>
            <a:r>
              <a:rPr lang="zh-TW" altLang="en-US" sz="1200" dirty="0"/>
              <a:t>個國家，也多次榮獲台灣工業界大獎，如台灣精品獎、企業產品創新研究獎及最佳產品設計獎。</a:t>
            </a:r>
            <a:endParaRPr lang="en-US" altLang="zh-TW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80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9121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200000"/>
              </a:lnSpc>
            </a:pPr>
            <a:r>
              <a:rPr lang="zh-TW" altLang="en-US" sz="1200" dirty="0"/>
              <a:t>致力於與客戶建立誠信、忠實、互信的關係。</a:t>
            </a:r>
            <a:endParaRPr lang="en-US" altLang="zh-TW" sz="1200" dirty="0"/>
          </a:p>
          <a:p>
            <a:pPr algn="l">
              <a:lnSpc>
                <a:spcPct val="200000"/>
              </a:lnSpc>
            </a:pPr>
            <a:r>
              <a:rPr lang="zh-CN" altLang="en-US" sz="1200" dirty="0"/>
              <a:t>全心全意為客戶著想，盡力於滿足客戶需求。</a:t>
            </a:r>
            <a:endParaRPr lang="en-US" altLang="zh-CN" sz="1200" dirty="0"/>
          </a:p>
          <a:p>
            <a:pPr algn="l">
              <a:lnSpc>
                <a:spcPct val="200000"/>
              </a:lnSpc>
            </a:pPr>
            <a:r>
              <a:rPr lang="zh-CN" altLang="en-US" sz="1200" dirty="0"/>
              <a:t>創造出業界最實惠，價值最高的條碼機產品。</a:t>
            </a:r>
            <a:endParaRPr lang="en-US" altLang="zh-CN" sz="1200" dirty="0"/>
          </a:p>
          <a:p>
            <a:pPr algn="l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22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/>
              <a:t>科誠股份有限公司成立於 </a:t>
            </a:r>
            <a:r>
              <a:rPr lang="en-US" altLang="zh-TW" sz="1200" dirty="0"/>
              <a:t>1993 </a:t>
            </a:r>
            <a:r>
              <a:rPr lang="zh-TW" altLang="en-US" sz="1200" dirty="0"/>
              <a:t>年，專精於</a:t>
            </a:r>
            <a:r>
              <a:rPr lang="zh-CN" altLang="en-US" sz="1200" dirty="0"/>
              <a:t>條碼印製機</a:t>
            </a:r>
            <a:r>
              <a:rPr lang="zh-TW" altLang="en-US" sz="1200" dirty="0"/>
              <a:t>之研發與製造。科誠堅強的團隊累經多年的市場與產品開發的經驗，以及穩健的經營管理讓科誠</a:t>
            </a:r>
            <a:r>
              <a:rPr lang="en-US" altLang="zh-TW" sz="1200" dirty="0"/>
              <a:t>(</a:t>
            </a:r>
            <a:r>
              <a:rPr lang="en-US" altLang="zh-TW" sz="1200" dirty="0" err="1"/>
              <a:t>GoDEX</a:t>
            </a:r>
            <a:r>
              <a:rPr lang="en-US" altLang="zh-TW" sz="1200" dirty="0"/>
              <a:t>)</a:t>
            </a:r>
            <a:r>
              <a:rPr lang="zh-TW" altLang="en-US" sz="1200" dirty="0"/>
              <a:t>逐步成為台灣最頂尖的</a:t>
            </a:r>
            <a:r>
              <a:rPr lang="zh-CN" altLang="en-US" sz="1200" dirty="0"/>
              <a:t>條碼印製機</a:t>
            </a:r>
            <a:r>
              <a:rPr lang="zh-TW" altLang="en-US" sz="1200" dirty="0"/>
              <a:t>研發與製造者，並且擠身於世界前十大的實績。科誠產品已行銷全球超過</a:t>
            </a:r>
            <a:r>
              <a:rPr lang="en-US" altLang="zh-TW" sz="1200" dirty="0"/>
              <a:t>70</a:t>
            </a:r>
            <a:r>
              <a:rPr lang="zh-TW" altLang="en-US" sz="1200" dirty="0"/>
              <a:t>個國家，也多次榮獲台灣工業界大獎，如台灣精品獎、企業產品創新研究獎及最佳產品設計獎。</a:t>
            </a:r>
            <a:endParaRPr lang="en-US" altLang="zh-TW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80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/>
              <a:t>科誠股份有限公司成立於 </a:t>
            </a:r>
            <a:r>
              <a:rPr lang="en-US" altLang="zh-TW" sz="1200" dirty="0"/>
              <a:t>1993 </a:t>
            </a:r>
            <a:r>
              <a:rPr lang="zh-TW" altLang="en-US" sz="1200" dirty="0"/>
              <a:t>年，專精於</a:t>
            </a:r>
            <a:r>
              <a:rPr lang="zh-CN" altLang="en-US" sz="1200" dirty="0"/>
              <a:t>條碼印製機</a:t>
            </a:r>
            <a:r>
              <a:rPr lang="zh-TW" altLang="en-US" sz="1200" dirty="0"/>
              <a:t>之研發與製造。科誠堅強的團隊累經多年的市場與產品開發的經驗，以及穩健的經營管理讓科誠</a:t>
            </a:r>
            <a:r>
              <a:rPr lang="en-US" altLang="zh-TW" sz="1200" dirty="0"/>
              <a:t>(</a:t>
            </a:r>
            <a:r>
              <a:rPr lang="en-US" altLang="zh-TW" sz="1200" dirty="0" err="1"/>
              <a:t>GoDEX</a:t>
            </a:r>
            <a:r>
              <a:rPr lang="en-US" altLang="zh-TW" sz="1200" dirty="0"/>
              <a:t>)</a:t>
            </a:r>
            <a:r>
              <a:rPr lang="zh-TW" altLang="en-US" sz="1200" dirty="0"/>
              <a:t>逐步成為台灣最頂尖的</a:t>
            </a:r>
            <a:r>
              <a:rPr lang="zh-CN" altLang="en-US" sz="1200" dirty="0"/>
              <a:t>條碼印製機</a:t>
            </a:r>
            <a:r>
              <a:rPr lang="zh-TW" altLang="en-US" sz="1200" dirty="0"/>
              <a:t>研發與製造者，並且擠身於世界前十大的實績。科誠產品已行銷全球超過</a:t>
            </a:r>
            <a:r>
              <a:rPr lang="en-US" altLang="zh-TW" sz="1200" dirty="0"/>
              <a:t>70</a:t>
            </a:r>
            <a:r>
              <a:rPr lang="zh-TW" altLang="en-US" sz="1200" dirty="0"/>
              <a:t>個國家，也多次榮獲台灣工業界大獎，如台灣精品獎、企業產品創新研究獎及最佳產品設計獎。</a:t>
            </a:r>
            <a:endParaRPr lang="en-US" altLang="zh-TW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80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/>
              <a:t>科誠股份有限公司成立於 </a:t>
            </a:r>
            <a:r>
              <a:rPr lang="en-US" altLang="zh-TW" sz="1200" dirty="0"/>
              <a:t>1993 </a:t>
            </a:r>
            <a:r>
              <a:rPr lang="zh-TW" altLang="en-US" sz="1200" dirty="0"/>
              <a:t>年，專精於</a:t>
            </a:r>
            <a:r>
              <a:rPr lang="zh-CN" altLang="en-US" sz="1200" dirty="0"/>
              <a:t>條碼印製機</a:t>
            </a:r>
            <a:r>
              <a:rPr lang="zh-TW" altLang="en-US" sz="1200" dirty="0"/>
              <a:t>之研發與製造。科誠堅強的團隊累經多年的市場與產品開發的經驗，以及穩健的經營管理讓科誠</a:t>
            </a:r>
            <a:r>
              <a:rPr lang="en-US" altLang="zh-TW" sz="1200" dirty="0"/>
              <a:t>(</a:t>
            </a:r>
            <a:r>
              <a:rPr lang="en-US" altLang="zh-TW" sz="1200" dirty="0" err="1"/>
              <a:t>GoDEX</a:t>
            </a:r>
            <a:r>
              <a:rPr lang="en-US" altLang="zh-TW" sz="1200" dirty="0"/>
              <a:t>)</a:t>
            </a:r>
            <a:r>
              <a:rPr lang="zh-TW" altLang="en-US" sz="1200" dirty="0"/>
              <a:t>逐步成為台灣最頂尖的</a:t>
            </a:r>
            <a:r>
              <a:rPr lang="zh-CN" altLang="en-US" sz="1200" dirty="0"/>
              <a:t>條碼印製機</a:t>
            </a:r>
            <a:r>
              <a:rPr lang="zh-TW" altLang="en-US" sz="1200" dirty="0"/>
              <a:t>研發與製造者，並且擠身於世界前十大的實績。科誠產品已行銷全球超過</a:t>
            </a:r>
            <a:r>
              <a:rPr lang="en-US" altLang="zh-TW" sz="1200" dirty="0"/>
              <a:t>70</a:t>
            </a:r>
            <a:r>
              <a:rPr lang="zh-TW" altLang="en-US" sz="1200" dirty="0"/>
              <a:t>個國家，也多次榮獲台灣工業界大獎，如台灣精品獎、企業產品創新研究獎及最佳產品設計獎。</a:t>
            </a:r>
            <a:endParaRPr lang="en-US" altLang="zh-TW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80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A51B-C082-46F5-AB67-F37F3C4B2AA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63688" y="1412776"/>
            <a:ext cx="576064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63688" y="3068960"/>
            <a:ext cx="5760640" cy="93610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2023/7/18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2023/7/18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2023/7/18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1268760"/>
            <a:ext cx="6768752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2492896"/>
            <a:ext cx="6768752" cy="367240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2023/7/18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區段標題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2023/7/18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2023/7/18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2023/7/18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2023/7/18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-243408"/>
            <a:ext cx="1618974" cy="11448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2023/7/18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2023/7/18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2023/7/18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2023/7/18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507" y="2420888"/>
            <a:ext cx="4608512" cy="1470025"/>
          </a:xfrm>
        </p:spPr>
        <p:txBody>
          <a:bodyPr>
            <a:noAutofit/>
          </a:bodyPr>
          <a:lstStyle/>
          <a:p>
            <a:pPr algn="r"/>
            <a:r>
              <a:rPr lang="en-US" altLang="zh-TW" b="1" dirty="0">
                <a:latin typeface="Century Gothic" panose="020B0502020202020204" pitchFamily="34" charset="0"/>
              </a:rPr>
              <a:t>Company Presentation</a:t>
            </a:r>
            <a:endParaRPr lang="zh-TW" alt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755576" y="4653135"/>
            <a:ext cx="3205673" cy="679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000" dirty="0">
                <a:latin typeface="Century Gothic" panose="020B0502020202020204" pitchFamily="34" charset="0"/>
              </a:rPr>
              <a:t>Present by : </a:t>
            </a:r>
            <a:endParaRPr lang="zh-TW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1C58BB9A-8C76-2A74-3944-DBF6988B24DA}"/>
              </a:ext>
            </a:extLst>
          </p:cNvPr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latin typeface="+mn-lt"/>
                <a:ea typeface="+mn-ea"/>
                <a:cs typeface="+mn-cs"/>
              </a:rPr>
              <a:t>About GoDEX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1270790E-6975-08A9-5A9D-903663CD2CF2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0" cy="548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+mn-lt"/>
                <a:ea typeface="+mn-ea"/>
                <a:cs typeface="+mn-cs"/>
              </a:rPr>
              <a:t>Milestones</a:t>
            </a:r>
            <a:endParaRPr lang="zh-TW" altLang="en-US" sz="2800" b="1" dirty="0">
              <a:latin typeface="+mn-lt"/>
              <a:ea typeface="+mn-ea"/>
              <a:cs typeface="+mn-cs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383B523B-6823-0055-DE6F-17CF280E8A81}"/>
              </a:ext>
            </a:extLst>
          </p:cNvPr>
          <p:cNvCxnSpPr/>
          <p:nvPr/>
        </p:nvCxnSpPr>
        <p:spPr>
          <a:xfrm>
            <a:off x="2771800" y="188640"/>
            <a:ext cx="0" cy="626469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  <a:headEnd type="none" w="med" len="med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橢圓 5">
            <a:extLst>
              <a:ext uri="{FF2B5EF4-FFF2-40B4-BE49-F238E27FC236}">
                <a16:creationId xmlns:a16="http://schemas.microsoft.com/office/drawing/2014/main" id="{9C517EB1-0753-1923-1277-593DFE0400B7}"/>
              </a:ext>
            </a:extLst>
          </p:cNvPr>
          <p:cNvSpPr/>
          <p:nvPr/>
        </p:nvSpPr>
        <p:spPr>
          <a:xfrm>
            <a:off x="2699792" y="1268760"/>
            <a:ext cx="288032" cy="288032"/>
          </a:xfrm>
          <a:prstGeom prst="ellipse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B0B18EDC-C4CE-27A6-E951-2C597FFBDF8E}"/>
              </a:ext>
            </a:extLst>
          </p:cNvPr>
          <p:cNvSpPr/>
          <p:nvPr/>
        </p:nvSpPr>
        <p:spPr>
          <a:xfrm rot="16200000">
            <a:off x="3239852" y="1232756"/>
            <a:ext cx="288032" cy="3600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AC8C0E8F-8C07-6E74-BFBC-8D8759E3A4FB}"/>
              </a:ext>
            </a:extLst>
          </p:cNvPr>
          <p:cNvGrpSpPr/>
          <p:nvPr/>
        </p:nvGrpSpPr>
        <p:grpSpPr>
          <a:xfrm>
            <a:off x="3491880" y="908720"/>
            <a:ext cx="4250784" cy="1530923"/>
            <a:chOff x="3345552" y="3090988"/>
            <a:chExt cx="4250784" cy="196369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9" name="流程圖: 卡片 8">
              <a:extLst>
                <a:ext uri="{FF2B5EF4-FFF2-40B4-BE49-F238E27FC236}">
                  <a16:creationId xmlns:a16="http://schemas.microsoft.com/office/drawing/2014/main" id="{2F76481C-2325-1E9F-4066-58CF7023F45D}"/>
                </a:ext>
              </a:extLst>
            </p:cNvPr>
            <p:cNvSpPr/>
            <p:nvPr/>
          </p:nvSpPr>
          <p:spPr>
            <a:xfrm rot="10800000">
              <a:off x="3345552" y="3090988"/>
              <a:ext cx="4250784" cy="1963696"/>
            </a:xfrm>
            <a:prstGeom prst="flowChartPunchedCar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Shape 70">
              <a:extLst>
                <a:ext uri="{FF2B5EF4-FFF2-40B4-BE49-F238E27FC236}">
                  <a16:creationId xmlns:a16="http://schemas.microsoft.com/office/drawing/2014/main" id="{954BB3D5-B165-DC94-634A-885CF258ADE0}"/>
                </a:ext>
              </a:extLst>
            </p:cNvPr>
            <p:cNvSpPr/>
            <p:nvPr/>
          </p:nvSpPr>
          <p:spPr>
            <a:xfrm>
              <a:off x="3439791" y="3392699"/>
              <a:ext cx="4003554" cy="1191664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lnSpc>
                  <a:spcPts val="23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altLang="zh-TW" sz="1400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GoDEX</a:t>
              </a:r>
              <a:r>
                <a:rPr lang="en-US" altLang="zh-TW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TW" sz="1400" dirty="0">
                  <a:solidFill>
                    <a:srgbClr val="424242"/>
                  </a:solidFill>
                  <a:latin typeface="Century Gothic" panose="020B0502020202020204" pitchFamily="34" charset="0"/>
                </a:rPr>
                <a:t>4”</a:t>
              </a:r>
              <a:r>
                <a:rPr lang="zh-TW" altLang="en-US" sz="1400" dirty="0">
                  <a:solidFill>
                    <a:srgbClr val="424242"/>
                  </a:solidFill>
                  <a:latin typeface="Century Gothic" panose="020B0502020202020204" pitchFamily="34" charset="0"/>
                </a:rPr>
                <a:t> </a:t>
              </a:r>
              <a:r>
                <a:rPr lang="zh-TW" altLang="en-US" sz="1400" b="0" i="0" dirty="0">
                  <a:solidFill>
                    <a:srgbClr val="424242"/>
                  </a:solidFill>
                  <a:effectLst/>
                  <a:latin typeface="Century Gothic" panose="020B0502020202020204" pitchFamily="34" charset="0"/>
                </a:rPr>
                <a:t> </a:t>
              </a:r>
              <a:r>
                <a:rPr lang="en-US" altLang="zh-TW" sz="1400" b="0" i="0" dirty="0">
                  <a:solidFill>
                    <a:srgbClr val="424242"/>
                  </a:solidFill>
                  <a:effectLst/>
                  <a:latin typeface="Century Gothic" panose="020B0502020202020204" pitchFamily="34" charset="0"/>
                </a:rPr>
                <a:t>Industrial Printer GX4000i series have been developed and launched to the </a:t>
              </a:r>
              <a:r>
                <a:rPr lang="en-US" altLang="zh-TW" sz="1400" b="0" i="0" dirty="0">
                  <a:solidFill>
                    <a:srgbClr val="424242"/>
                  </a:solidFill>
                  <a:effectLst/>
                </a:rPr>
                <a:t>market. 600 dpi speed could reach to 8 </a:t>
              </a:r>
              <a:r>
                <a:rPr lang="en-US" altLang="zh-TW" sz="1400" b="0" i="0" dirty="0" err="1">
                  <a:solidFill>
                    <a:srgbClr val="424242"/>
                  </a:solidFill>
                  <a:effectLst/>
                </a:rPr>
                <a:t>ips</a:t>
              </a:r>
              <a:endParaRPr lang="en-US" altLang="zh-TW" sz="1400" dirty="0"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1" name="Shape 71">
            <a:extLst>
              <a:ext uri="{FF2B5EF4-FFF2-40B4-BE49-F238E27FC236}">
                <a16:creationId xmlns:a16="http://schemas.microsoft.com/office/drawing/2014/main" id="{CA72D9B1-2B18-0F99-FE9D-2227C810E592}"/>
              </a:ext>
            </a:extLst>
          </p:cNvPr>
          <p:cNvSpPr/>
          <p:nvPr/>
        </p:nvSpPr>
        <p:spPr>
          <a:xfrm>
            <a:off x="2051720" y="1196752"/>
            <a:ext cx="533800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C00000"/>
                </a:solidFill>
              </a:rPr>
              <a:t>20</a:t>
            </a:r>
            <a:r>
              <a:rPr lang="en-US" altLang="zh-TW" sz="1600" b="1" dirty="0">
                <a:solidFill>
                  <a:srgbClr val="C00000"/>
                </a:solidFill>
              </a:rPr>
              <a:t>22</a:t>
            </a:r>
            <a:endParaRPr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4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latin typeface="+mn-lt"/>
                <a:ea typeface="+mn-ea"/>
                <a:cs typeface="+mn-cs"/>
              </a:rPr>
              <a:t>Financial Numbers</a:t>
            </a:r>
            <a:endParaRPr lang="zh-TW" alt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latin typeface="+mn-lt"/>
                <a:ea typeface="+mn-ea"/>
                <a:cs typeface="+mn-cs"/>
              </a:rPr>
              <a:t>About GoDEX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403648" y="1412776"/>
            <a:ext cx="6408712" cy="4464496"/>
            <a:chOff x="-6096000" y="1772816"/>
            <a:chExt cx="6096000" cy="4064000"/>
          </a:xfrm>
        </p:grpSpPr>
        <p:graphicFrame>
          <p:nvGraphicFramePr>
            <p:cNvPr id="2" name="圖表 1"/>
            <p:cNvGraphicFramePr/>
            <p:nvPr>
              <p:extLst>
                <p:ext uri="{D42A27DB-BD31-4B8C-83A1-F6EECF244321}">
                  <p14:modId xmlns:p14="http://schemas.microsoft.com/office/powerpoint/2010/main" val="2705687790"/>
                </p:ext>
              </p:extLst>
            </p:nvPr>
          </p:nvGraphicFramePr>
          <p:xfrm>
            <a:off x="-6096000" y="1772816"/>
            <a:ext cx="6096000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文字方塊 2"/>
            <p:cNvSpPr txBox="1"/>
            <p:nvPr/>
          </p:nvSpPr>
          <p:spPr>
            <a:xfrm>
              <a:off x="-972616" y="1957278"/>
              <a:ext cx="8739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/>
                <a:t>US$</a:t>
              </a:r>
            </a:p>
            <a:p>
              <a:pPr algn="ctr"/>
              <a:r>
                <a:rPr lang="en-US" altLang="zh-TW" dirty="0"/>
                <a:t>Million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3122911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14"/>
          <p:cNvGraphicFramePr/>
          <p:nvPr>
            <p:extLst>
              <p:ext uri="{D42A27DB-BD31-4B8C-83A1-F6EECF244321}">
                <p14:modId xmlns:p14="http://schemas.microsoft.com/office/powerpoint/2010/main" val="991887168"/>
              </p:ext>
            </p:extLst>
          </p:nvPr>
        </p:nvGraphicFramePr>
        <p:xfrm>
          <a:off x="2090010" y="1750504"/>
          <a:ext cx="4824536" cy="419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內容版面配置區 4"/>
          <p:cNvSpPr txBox="1">
            <a:spLocks/>
          </p:cNvSpPr>
          <p:nvPr/>
        </p:nvSpPr>
        <p:spPr>
          <a:xfrm>
            <a:off x="2346657" y="1368152"/>
            <a:ext cx="4311242" cy="7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400" b="1" dirty="0"/>
              <a:t>Worldwide Markets</a:t>
            </a: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+mn-lt"/>
                <a:ea typeface="+mn-ea"/>
                <a:cs typeface="+mn-cs"/>
              </a:rPr>
              <a:t>Financial Numbers</a:t>
            </a:r>
            <a:endParaRPr lang="zh-TW" alt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latin typeface="+mn-lt"/>
                <a:ea typeface="+mn-ea"/>
                <a:cs typeface="+mn-cs"/>
              </a:rPr>
              <a:t>About GoDEX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5681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95557"/>
            <a:ext cx="879825" cy="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群組 27"/>
          <p:cNvGrpSpPr/>
          <p:nvPr/>
        </p:nvGrpSpPr>
        <p:grpSpPr>
          <a:xfrm>
            <a:off x="2820217" y="4275093"/>
            <a:ext cx="4572000" cy="954107"/>
            <a:chOff x="3212108" y="1280663"/>
            <a:chExt cx="4572000" cy="954107"/>
          </a:xfrm>
        </p:grpSpPr>
        <p:sp>
          <p:nvSpPr>
            <p:cNvPr id="32" name="矩形 31"/>
            <p:cNvSpPr/>
            <p:nvPr/>
          </p:nvSpPr>
          <p:spPr>
            <a:xfrm>
              <a:off x="3212108" y="1280663"/>
              <a:ext cx="4572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TW" sz="1400" b="1" dirty="0"/>
                <a:t>Taiwan Excellence Award</a:t>
              </a:r>
              <a:endParaRPr lang="zh-TW" altLang="en-US" sz="1400" b="1" dirty="0"/>
            </a:p>
            <a:p>
              <a:endParaRPr lang="zh-TW" altLang="en-US" sz="1400" b="1" dirty="0"/>
            </a:p>
            <a:p>
              <a:r>
                <a:rPr lang="en-US" altLang="zh-TW" sz="1400" dirty="0"/>
                <a:t>EZ-2, EZ-4TT, MX Series, ZX1000i Series, RT200i Series, RT700i Series and Label </a:t>
              </a:r>
              <a:r>
                <a:rPr lang="en-US" altLang="zh-TW" sz="1400" dirty="0" err="1"/>
                <a:t>Rewinder</a:t>
              </a:r>
              <a:r>
                <a:rPr lang="en-US" altLang="zh-TW" sz="1400" dirty="0"/>
                <a:t> T-20</a:t>
              </a:r>
              <a:endParaRPr lang="zh-TW" altLang="en-US" sz="1400" dirty="0"/>
            </a:p>
          </p:txBody>
        </p:sp>
        <p:cxnSp>
          <p:nvCxnSpPr>
            <p:cNvPr id="33" name="直線接點 32"/>
            <p:cNvCxnSpPr/>
            <p:nvPr/>
          </p:nvCxnSpPr>
          <p:spPr>
            <a:xfrm>
              <a:off x="3212108" y="1648092"/>
              <a:ext cx="45720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群組 29"/>
          <p:cNvGrpSpPr/>
          <p:nvPr/>
        </p:nvGrpSpPr>
        <p:grpSpPr>
          <a:xfrm>
            <a:off x="2823034" y="3032373"/>
            <a:ext cx="4572000" cy="738664"/>
            <a:chOff x="3062649" y="1180518"/>
            <a:chExt cx="4572000" cy="738664"/>
          </a:xfrm>
        </p:grpSpPr>
        <p:sp>
          <p:nvSpPr>
            <p:cNvPr id="37" name="矩形 36"/>
            <p:cNvSpPr/>
            <p:nvPr/>
          </p:nvSpPr>
          <p:spPr>
            <a:xfrm>
              <a:off x="3062649" y="1180518"/>
              <a:ext cx="4572000" cy="7386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1400" b="1" dirty="0"/>
                <a:t>Good Design Product Award</a:t>
              </a:r>
              <a:endParaRPr lang="zh-TW" altLang="en-US" sz="1400" b="1" dirty="0"/>
            </a:p>
            <a:p>
              <a:endParaRPr lang="zh-TW" altLang="en-US" sz="1400" b="1" dirty="0"/>
            </a:p>
            <a:p>
              <a:r>
                <a:rPr lang="en-US" altLang="zh-TW" sz="1400" dirty="0"/>
                <a:t>EZ-2</a:t>
              </a:r>
              <a:r>
                <a:rPr lang="zh-TW" altLang="en-US" sz="1400" dirty="0"/>
                <a:t>  </a:t>
              </a:r>
              <a:r>
                <a:rPr lang="en-US" altLang="zh-TW" sz="1400" dirty="0"/>
                <a:t>Direct Thermal Barcode Printer</a:t>
              </a:r>
            </a:p>
          </p:txBody>
        </p:sp>
        <p:cxnSp>
          <p:nvCxnSpPr>
            <p:cNvPr id="38" name="直線接點 37"/>
            <p:cNvCxnSpPr/>
            <p:nvPr/>
          </p:nvCxnSpPr>
          <p:spPr>
            <a:xfrm>
              <a:off x="3062649" y="1547947"/>
              <a:ext cx="45720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群組 3"/>
          <p:cNvGrpSpPr/>
          <p:nvPr/>
        </p:nvGrpSpPr>
        <p:grpSpPr>
          <a:xfrm>
            <a:off x="2820217" y="1700808"/>
            <a:ext cx="5244728" cy="954107"/>
            <a:chOff x="2949511" y="1268760"/>
            <a:chExt cx="5244728" cy="954107"/>
          </a:xfrm>
        </p:grpSpPr>
        <p:sp>
          <p:nvSpPr>
            <p:cNvPr id="43" name="矩形 42"/>
            <p:cNvSpPr/>
            <p:nvPr/>
          </p:nvSpPr>
          <p:spPr>
            <a:xfrm>
              <a:off x="2949511" y="1268760"/>
              <a:ext cx="524472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400" b="1" dirty="0"/>
                <a:t>Best top 5% Corporate Governance Award</a:t>
              </a:r>
              <a:endParaRPr lang="zh-TW" altLang="en-US" sz="1400" b="1" dirty="0"/>
            </a:p>
            <a:p>
              <a:br>
                <a:rPr lang="zh-TW" altLang="en-US" sz="1400" dirty="0"/>
              </a:br>
              <a:r>
                <a:rPr lang="en-US" altLang="zh-TW" sz="1400" dirty="0"/>
                <a:t>2015 ~ 2017 GODEX Ranked in the Top 5% of the Corporate Governance Award Competition 3 years in a Row.</a:t>
              </a:r>
              <a:endParaRPr lang="zh-TW" altLang="en-US" sz="1400" dirty="0"/>
            </a:p>
          </p:txBody>
        </p:sp>
        <p:cxnSp>
          <p:nvCxnSpPr>
            <p:cNvPr id="44" name="直線接點 43"/>
            <p:cNvCxnSpPr/>
            <p:nvPr/>
          </p:nvCxnSpPr>
          <p:spPr>
            <a:xfrm>
              <a:off x="2949511" y="1636189"/>
              <a:ext cx="45720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840" y="2902213"/>
            <a:ext cx="836649" cy="99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latin typeface="+mn-lt"/>
                <a:ea typeface="+mn-ea"/>
                <a:cs typeface="+mn-cs"/>
              </a:rPr>
              <a:t>Awards</a:t>
            </a:r>
            <a:endParaRPr lang="zh-TW" altLang="en-US" b="1" dirty="0"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HT158032.GODEX\Desktop\imgpsh_fullsize_anim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61" y="1934915"/>
            <a:ext cx="28807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T158032.GODEX\Desktop\imgpsh_fullsize_ani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58" y="1934915"/>
            <a:ext cx="32003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Users\HT158032.GODEX\Desktop\imgpsh_fullsize_anim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29" y="1934915"/>
            <a:ext cx="34592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標題 1"/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latin typeface="+mn-lt"/>
                <a:ea typeface="+mn-ea"/>
                <a:cs typeface="+mn-cs"/>
              </a:rPr>
              <a:t>About GoDEX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45581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29000"/>
            <a:ext cx="1124853" cy="102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群組 17"/>
          <p:cNvGrpSpPr/>
          <p:nvPr/>
        </p:nvGrpSpPr>
        <p:grpSpPr>
          <a:xfrm>
            <a:off x="2929427" y="3572243"/>
            <a:ext cx="4572000" cy="954107"/>
            <a:chOff x="3203848" y="5373216"/>
            <a:chExt cx="4572000" cy="954107"/>
          </a:xfrm>
        </p:grpSpPr>
        <p:sp>
          <p:nvSpPr>
            <p:cNvPr id="13" name="矩形 12"/>
            <p:cNvSpPr/>
            <p:nvPr/>
          </p:nvSpPr>
          <p:spPr>
            <a:xfrm>
              <a:off x="3203848" y="5373216"/>
              <a:ext cx="4572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1400" b="1" dirty="0"/>
                <a:t>Rising Star Award</a:t>
              </a:r>
              <a:endParaRPr lang="en-US" altLang="zh-TW" sz="1400" b="1" dirty="0"/>
            </a:p>
            <a:p>
              <a:endParaRPr lang="zh-TW" altLang="en-US" sz="1400" b="1" dirty="0"/>
            </a:p>
            <a:p>
              <a:r>
                <a:rPr lang="en-US" altLang="zh-TW" sz="1400" dirty="0"/>
                <a:t>Won Rising Star Award in 2009 from the ministry of economic affairs</a:t>
              </a:r>
              <a:endParaRPr lang="zh-TW" altLang="en-US" sz="1400" dirty="0"/>
            </a:p>
          </p:txBody>
        </p:sp>
        <p:cxnSp>
          <p:nvCxnSpPr>
            <p:cNvPr id="17" name="直線接點 16"/>
            <p:cNvCxnSpPr/>
            <p:nvPr/>
          </p:nvCxnSpPr>
          <p:spPr>
            <a:xfrm>
              <a:off x="3203848" y="5740585"/>
              <a:ext cx="45720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29" y="2245451"/>
            <a:ext cx="837916" cy="72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群組 26"/>
          <p:cNvGrpSpPr/>
          <p:nvPr/>
        </p:nvGrpSpPr>
        <p:grpSpPr>
          <a:xfrm>
            <a:off x="2932244" y="2132856"/>
            <a:ext cx="5364088" cy="954107"/>
            <a:chOff x="3212108" y="3140968"/>
            <a:chExt cx="5364088" cy="954107"/>
          </a:xfrm>
        </p:grpSpPr>
        <p:sp>
          <p:nvSpPr>
            <p:cNvPr id="22" name="矩形 21"/>
            <p:cNvSpPr/>
            <p:nvPr/>
          </p:nvSpPr>
          <p:spPr>
            <a:xfrm>
              <a:off x="3212108" y="3140968"/>
              <a:ext cx="536408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b="1" dirty="0"/>
                <a:t>Innovation Research Award</a:t>
              </a:r>
            </a:p>
            <a:p>
              <a:endParaRPr lang="zh-TW" altLang="en-US" sz="1400" b="1" dirty="0"/>
            </a:p>
            <a:p>
              <a:r>
                <a:rPr lang="en-US" altLang="zh-CN" sz="1400" dirty="0"/>
                <a:t>Only </a:t>
              </a:r>
              <a:r>
                <a:rPr lang="en-US" altLang="zh-TW" sz="1400" dirty="0"/>
                <a:t>35 out of 2,800 qualified companies can win the award.</a:t>
              </a:r>
              <a:endParaRPr lang="zh-TW" altLang="en-US" sz="1400" dirty="0"/>
            </a:p>
          </p:txBody>
        </p:sp>
        <p:cxnSp>
          <p:nvCxnSpPr>
            <p:cNvPr id="23" name="直線接點 22"/>
            <p:cNvCxnSpPr/>
            <p:nvPr/>
          </p:nvCxnSpPr>
          <p:spPr>
            <a:xfrm>
              <a:off x="3212108" y="3501008"/>
              <a:ext cx="45720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latin typeface="+mn-lt"/>
                <a:ea typeface="+mn-ea"/>
                <a:cs typeface="+mn-cs"/>
              </a:rPr>
              <a:t>Awards</a:t>
            </a:r>
            <a:endParaRPr lang="zh-TW" alt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latin typeface="+mn-lt"/>
                <a:ea typeface="+mn-ea"/>
                <a:cs typeface="+mn-cs"/>
              </a:rPr>
              <a:t>About GoDEX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8777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03848" y="2250738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/>
              <a:t>GoDEX</a:t>
            </a:r>
            <a:r>
              <a:rPr lang="en-US" altLang="zh-CN" sz="2400" dirty="0"/>
              <a:t> Quality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Services &amp; Supports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Application Fields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Worldwide Offices</a:t>
            </a:r>
          </a:p>
        </p:txBody>
      </p:sp>
      <p:sp>
        <p:nvSpPr>
          <p:cNvPr id="6" name="內容版面配置區 4"/>
          <p:cNvSpPr txBox="1">
            <a:spLocks/>
          </p:cNvSpPr>
          <p:nvPr/>
        </p:nvSpPr>
        <p:spPr>
          <a:xfrm>
            <a:off x="0" y="1263997"/>
            <a:ext cx="9144000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800" b="1" dirty="0" err="1">
                <a:solidFill>
                  <a:schemeClr val="tx1"/>
                </a:solidFill>
              </a:rPr>
              <a:t>GoDEX</a:t>
            </a:r>
            <a:r>
              <a:rPr lang="en-US" altLang="zh-CN" sz="4800" b="1" dirty="0">
                <a:solidFill>
                  <a:schemeClr val="tx1"/>
                </a:solidFill>
              </a:rPr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258011952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56"/>
          <p:cNvSpPr/>
          <p:nvPr/>
        </p:nvSpPr>
        <p:spPr>
          <a:xfrm>
            <a:off x="2872138" y="1700808"/>
            <a:ext cx="4940222" cy="362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241093" indent="-241093">
              <a:lnSpc>
                <a:spcPct val="150000"/>
              </a:lnSpc>
              <a:spcAft>
                <a:spcPts val="984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</a:rPr>
              <a:t>100% customer satisfaction focused</a:t>
            </a:r>
          </a:p>
          <a:p>
            <a:pPr marL="241093" indent="-241093">
              <a:lnSpc>
                <a:spcPct val="150000"/>
              </a:lnSpc>
              <a:spcAft>
                <a:spcPts val="984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</a:rPr>
              <a:t>DFQ – designed for quality manufacturing</a:t>
            </a:r>
          </a:p>
          <a:p>
            <a:pPr marL="241093" indent="-241093">
              <a:lnSpc>
                <a:spcPct val="150000"/>
              </a:lnSpc>
              <a:spcAft>
                <a:spcPts val="984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</a:rPr>
              <a:t>Supplier certification and training</a:t>
            </a:r>
          </a:p>
          <a:p>
            <a:pPr marL="241093" indent="-241093">
              <a:lnSpc>
                <a:spcPct val="150000"/>
              </a:lnSpc>
              <a:spcAft>
                <a:spcPts val="984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</a:rPr>
              <a:t>EVT, DVT, MVT, MP development process</a:t>
            </a:r>
          </a:p>
          <a:p>
            <a:pPr marL="241093" indent="-241093">
              <a:lnSpc>
                <a:spcPct val="150000"/>
              </a:lnSpc>
              <a:spcAft>
                <a:spcPts val="984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</a:rPr>
              <a:t>SOP assembly line manufacturing</a:t>
            </a:r>
          </a:p>
          <a:p>
            <a:pPr marL="241093" indent="-241093">
              <a:lnSpc>
                <a:spcPct val="150000"/>
              </a:lnSpc>
              <a:spcAft>
                <a:spcPts val="984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</a:rPr>
              <a:t>Employee training and certification</a:t>
            </a:r>
          </a:p>
          <a:p>
            <a:pPr marL="241093" indent="-241093">
              <a:lnSpc>
                <a:spcPct val="150000"/>
              </a:lnSpc>
              <a:spcAft>
                <a:spcPts val="984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</a:rPr>
              <a:t>Production yield, ORT, and life testing</a:t>
            </a:r>
          </a:p>
        </p:txBody>
      </p:sp>
      <p:grpSp>
        <p:nvGrpSpPr>
          <p:cNvPr id="6" name="Group 2"/>
          <p:cNvGrpSpPr/>
          <p:nvPr/>
        </p:nvGrpSpPr>
        <p:grpSpPr>
          <a:xfrm>
            <a:off x="1367812" y="2713250"/>
            <a:ext cx="1215597" cy="1033895"/>
            <a:chOff x="2109912" y="5315095"/>
            <a:chExt cx="2201130" cy="1952211"/>
          </a:xfrm>
        </p:grpSpPr>
        <p:pic>
          <p:nvPicPr>
            <p:cNvPr id="7" name="Picture 5" descr="C:\Users\HT121002\Dropbox\Godex\Preso\Godex company preso Alberta is working on\Icons\Quality-Policy_icon_0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576" y="5899154"/>
              <a:ext cx="1402466" cy="136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HT121002\Dropbox\Godex\Preso\Godex company preso Alberta is working on\Icons\Quality-Policy_icon_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912" y="5315095"/>
              <a:ext cx="1296452" cy="1121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 err="1">
                <a:latin typeface="+mn-lt"/>
                <a:ea typeface="+mn-ea"/>
                <a:cs typeface="+mn-cs"/>
              </a:rPr>
              <a:t>GoDEX</a:t>
            </a:r>
            <a:r>
              <a:rPr lang="en-US" altLang="zh-CN" b="1" dirty="0">
                <a:latin typeface="+mn-lt"/>
                <a:ea typeface="+mn-ea"/>
                <a:cs typeface="+mn-cs"/>
              </a:rPr>
              <a:t> Quality</a:t>
            </a:r>
            <a:endParaRPr lang="zh-TW" alt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 err="1">
                <a:latin typeface="+mn-lt"/>
                <a:ea typeface="+mn-ea"/>
                <a:cs typeface="+mn-cs"/>
              </a:rPr>
              <a:t>GoDEX</a:t>
            </a:r>
            <a:r>
              <a:rPr lang="en-US" altLang="zh-TW" sz="3200" b="1" dirty="0">
                <a:latin typeface="+mn-lt"/>
                <a:ea typeface="+mn-ea"/>
                <a:cs typeface="+mn-cs"/>
              </a:rPr>
              <a:t> Services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88186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809554" y="1124744"/>
            <a:ext cx="7560840" cy="8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800" dirty="0"/>
              <a:t>ISO9001 / ISO14001 Certification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 err="1">
                <a:latin typeface="+mn-lt"/>
                <a:ea typeface="+mn-ea"/>
                <a:cs typeface="+mn-cs"/>
              </a:rPr>
              <a:t>GoDEX</a:t>
            </a:r>
            <a:r>
              <a:rPr lang="en-US" altLang="zh-TW" sz="3200" b="1" dirty="0">
                <a:latin typeface="+mn-lt"/>
                <a:ea typeface="+mn-ea"/>
                <a:cs typeface="+mn-cs"/>
              </a:rPr>
              <a:t> Services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b="1" dirty="0" err="1">
                <a:latin typeface="+mn-lt"/>
                <a:ea typeface="+mn-ea"/>
                <a:cs typeface="+mn-cs"/>
              </a:rPr>
              <a:t>GoDEX</a:t>
            </a:r>
            <a:r>
              <a:rPr lang="en-US" altLang="zh-CN" b="1" dirty="0">
                <a:latin typeface="+mn-lt"/>
                <a:ea typeface="+mn-ea"/>
                <a:cs typeface="+mn-cs"/>
              </a:rPr>
              <a:t> Quality</a:t>
            </a:r>
            <a:endParaRPr lang="zh-TW" altLang="en-US" b="1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76EAB31-60C1-B016-C51D-25F865DBB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132856"/>
            <a:ext cx="2642337" cy="3734297"/>
          </a:xfrm>
          <a:prstGeom prst="rect">
            <a:avLst/>
          </a:prstGeom>
          <a:effectLst>
            <a:outerShdw blurRad="241300" dist="50800" dir="5400000" algn="ctr" rotWithShape="0">
              <a:srgbClr val="000000">
                <a:alpha val="80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2B55D42-BCA5-633C-AF7B-4B45FD707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060848"/>
            <a:ext cx="2664296" cy="3768372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301895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56"/>
          <p:cNvSpPr/>
          <p:nvPr/>
        </p:nvSpPr>
        <p:spPr>
          <a:xfrm>
            <a:off x="1331640" y="1634024"/>
            <a:ext cx="6524398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321457"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Producing high quality products and services is one of the very highest business priorities at </a:t>
            </a:r>
            <a:r>
              <a:rPr dirty="0">
                <a:solidFill>
                  <a:srgbClr val="D0112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GoDEX</a:t>
            </a:r>
            <a:r>
              <a:rPr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lang="en-US" dirty="0">
              <a:solidFill>
                <a:srgbClr val="53585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321457">
              <a:defRPr sz="1800">
                <a:solidFill>
                  <a:srgbClr val="000000"/>
                </a:solidFill>
              </a:defRPr>
            </a:pPr>
            <a:endParaRPr lang="en-US" dirty="0">
              <a:solidFill>
                <a:srgbClr val="53585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321457"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a hardware technology company, we realize that in order for </a:t>
            </a:r>
            <a:r>
              <a:rPr dirty="0">
                <a:solidFill>
                  <a:srgbClr val="D0112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GoDEX</a:t>
            </a:r>
            <a:r>
              <a:rPr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provide our customers with complete satisfaction, we must provide them with perfect products, supported by exceptional and caring customer service</a:t>
            </a:r>
            <a:r>
              <a:rPr lang="en-US"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53585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" name="Group 23"/>
          <p:cNvGrpSpPr/>
          <p:nvPr/>
        </p:nvGrpSpPr>
        <p:grpSpPr>
          <a:xfrm>
            <a:off x="-313244" y="3998074"/>
            <a:ext cx="7382328" cy="2095222"/>
            <a:chOff x="382736" y="7206018"/>
            <a:chExt cx="8138654" cy="2983352"/>
          </a:xfrm>
        </p:grpSpPr>
        <p:sp>
          <p:nvSpPr>
            <p:cNvPr id="11" name="Shape 157"/>
            <p:cNvSpPr/>
            <p:nvPr/>
          </p:nvSpPr>
          <p:spPr>
            <a:xfrm>
              <a:off x="382736" y="7495043"/>
              <a:ext cx="8138654" cy="26943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8" indent="1285829">
                <a:lnSpc>
                  <a:spcPct val="20000"/>
                </a:lnSpc>
                <a:spcBef>
                  <a:spcPts val="2953"/>
                </a:spcBef>
                <a:defRPr sz="1800">
                  <a:solidFill>
                    <a:srgbClr val="000000"/>
                  </a:solidFill>
                </a:defRPr>
              </a:pPr>
              <a:r>
                <a:rPr sz="1969" dirty="0">
                  <a:solidFill>
                    <a:srgbClr val="53585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Service policy</a:t>
              </a:r>
            </a:p>
            <a:p>
              <a:pPr lvl="8" indent="1285829">
                <a:lnSpc>
                  <a:spcPct val="20000"/>
                </a:lnSpc>
                <a:spcBef>
                  <a:spcPts val="2953"/>
                </a:spcBef>
                <a:defRPr sz="1800">
                  <a:solidFill>
                    <a:srgbClr val="000000"/>
                  </a:solidFill>
                </a:defRPr>
              </a:pPr>
              <a:r>
                <a:rPr sz="1969" dirty="0">
                  <a:solidFill>
                    <a:srgbClr val="53585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sz="1969" dirty="0">
                  <a:solidFill>
                    <a:srgbClr val="53585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Product </a:t>
              </a:r>
              <a:r>
                <a:rPr sz="1969" dirty="0">
                  <a:solidFill>
                    <a:srgbClr val="53585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Warranty</a:t>
              </a:r>
            </a:p>
            <a:p>
              <a:pPr lvl="8" indent="1285829">
                <a:lnSpc>
                  <a:spcPct val="20000"/>
                </a:lnSpc>
                <a:spcBef>
                  <a:spcPts val="2953"/>
                </a:spcBef>
                <a:defRPr sz="1800">
                  <a:solidFill>
                    <a:srgbClr val="000000"/>
                  </a:solidFill>
                </a:defRPr>
              </a:pPr>
              <a:r>
                <a:rPr sz="1969" dirty="0">
                  <a:solidFill>
                    <a:srgbClr val="53585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Product repair</a:t>
              </a:r>
            </a:p>
            <a:p>
              <a:pPr lvl="8" indent="1285829">
                <a:lnSpc>
                  <a:spcPct val="20000"/>
                </a:lnSpc>
                <a:spcBef>
                  <a:spcPts val="2953"/>
                </a:spcBef>
                <a:defRPr sz="1800">
                  <a:solidFill>
                    <a:srgbClr val="000000"/>
                  </a:solidFill>
                </a:defRPr>
              </a:pPr>
              <a:r>
                <a:rPr sz="1969" dirty="0">
                  <a:solidFill>
                    <a:srgbClr val="53585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sz="1969" dirty="0">
                  <a:solidFill>
                    <a:srgbClr val="53585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RMA Policy</a:t>
              </a:r>
              <a:endParaRPr sz="1969"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2" name="image14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509381" y="7206018"/>
              <a:ext cx="1675402" cy="194454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3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latin typeface="+mn-lt"/>
                <a:ea typeface="+mn-ea"/>
                <a:cs typeface="+mn-cs"/>
              </a:rPr>
              <a:t>Services &amp; Supports</a:t>
            </a:r>
            <a:endParaRPr lang="zh-TW" alt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 err="1">
                <a:latin typeface="+mn-lt"/>
                <a:ea typeface="+mn-ea"/>
                <a:cs typeface="+mn-cs"/>
              </a:rPr>
              <a:t>GoDEX</a:t>
            </a:r>
            <a:r>
              <a:rPr lang="en-US" altLang="zh-TW" sz="3200" b="1" dirty="0">
                <a:latin typeface="+mn-lt"/>
                <a:ea typeface="+mn-ea"/>
                <a:cs typeface="+mn-cs"/>
              </a:rPr>
              <a:t> Services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4936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橢圓 7"/>
          <p:cNvSpPr/>
          <p:nvPr/>
        </p:nvSpPr>
        <p:spPr>
          <a:xfrm>
            <a:off x="1369552" y="5405900"/>
            <a:ext cx="360000" cy="36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1343536" y="4286857"/>
            <a:ext cx="360000" cy="360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1369294" y="3776865"/>
            <a:ext cx="360000" cy="36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1373548" y="1367696"/>
            <a:ext cx="360000" cy="360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1369552" y="5862411"/>
            <a:ext cx="360000" cy="36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1373548" y="2347443"/>
            <a:ext cx="360000" cy="36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1369294" y="3317677"/>
            <a:ext cx="360000" cy="3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1384811" y="1857889"/>
            <a:ext cx="360000" cy="36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1343808" y="4834870"/>
            <a:ext cx="360000" cy="36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08" y="4820319"/>
            <a:ext cx="360000" cy="360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95" y="1857889"/>
            <a:ext cx="360000" cy="36000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66" y="3293970"/>
            <a:ext cx="360000" cy="360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20" y="2344681"/>
            <a:ext cx="360000" cy="36000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36" y="5859649"/>
            <a:ext cx="360000" cy="360000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1835696" y="1340768"/>
            <a:ext cx="21018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dirty="0">
                <a:latin typeface="Century Gothic" panose="020B0502020202020204" pitchFamily="34" charset="0"/>
              </a:rPr>
              <a:t>Entertainment</a:t>
            </a:r>
            <a:endParaRPr lang="zh-TW" altLang="en-US" sz="2200" dirty="0">
              <a:latin typeface="Century Gothic" panose="020B0502020202020204" pitchFamily="34" charset="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1867037" y="1812855"/>
            <a:ext cx="17187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dirty="0">
                <a:latin typeface="Century Gothic" panose="020B0502020202020204" pitchFamily="34" charset="0"/>
              </a:rPr>
              <a:t>Healthcare</a:t>
            </a:r>
            <a:endParaRPr lang="zh-TW" altLang="en-US" sz="2200" dirty="0">
              <a:latin typeface="Century Gothic" panose="020B0502020202020204" pitchFamily="34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835696" y="2317369"/>
            <a:ext cx="34291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dirty="0">
                <a:latin typeface="Century Gothic" panose="020B0502020202020204" pitchFamily="34" charset="0"/>
              </a:rPr>
              <a:t>Inventory Management</a:t>
            </a:r>
            <a:endParaRPr lang="zh-TW" altLang="en-US" sz="2200" dirty="0">
              <a:latin typeface="Century Gothic" panose="020B0502020202020204" pitchFamily="34" charset="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1835696" y="2821883"/>
            <a:ext cx="12971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dirty="0">
                <a:latin typeface="Century Gothic" panose="020B0502020202020204" pitchFamily="34" charset="0"/>
              </a:rPr>
              <a:t>Logistics</a:t>
            </a:r>
            <a:endParaRPr lang="zh-TW" altLang="en-US" sz="2200" dirty="0">
              <a:latin typeface="Century Gothic" panose="020B0502020202020204" pitchFamily="34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1835696" y="3293970"/>
            <a:ext cx="22124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dirty="0">
                <a:latin typeface="Century Gothic" panose="020B0502020202020204" pitchFamily="34" charset="0"/>
              </a:rPr>
              <a:t>Manufacturing</a:t>
            </a:r>
            <a:endParaRPr lang="zh-TW" altLang="en-US" sz="2200" dirty="0">
              <a:latin typeface="Century Gothic" panose="020B0502020202020204" pitchFamily="34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1867037" y="3747416"/>
            <a:ext cx="10486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dirty="0">
                <a:latin typeface="Century Gothic" panose="020B0502020202020204" pitchFamily="34" charset="0"/>
              </a:rPr>
              <a:t>Retails</a:t>
            </a:r>
            <a:endParaRPr lang="zh-TW" altLang="en-US" sz="2200" dirty="0">
              <a:latin typeface="Century Gothic" panose="020B0502020202020204" pitchFamily="34" charset="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1854310" y="4228640"/>
            <a:ext cx="38940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dirty="0">
                <a:latin typeface="Century Gothic" panose="020B0502020202020204" pitchFamily="34" charset="0"/>
              </a:rPr>
              <a:t>Special Materials/ Ticketing</a:t>
            </a:r>
            <a:endParaRPr lang="zh-TW" altLang="en-US" sz="2200" dirty="0">
              <a:latin typeface="Century Gothic" panose="020B0502020202020204" pitchFamily="34" charset="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1805815" y="5370995"/>
            <a:ext cx="9925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dirty="0">
                <a:latin typeface="Century Gothic" panose="020B0502020202020204" pitchFamily="34" charset="0"/>
              </a:rPr>
              <a:t>Sports</a:t>
            </a:r>
            <a:endParaRPr lang="zh-TW" altLang="en-US" sz="2200" dirty="0">
              <a:latin typeface="Century Gothic" panose="020B0502020202020204" pitchFamily="34" charset="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1803268" y="5824559"/>
            <a:ext cx="21210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dirty="0">
                <a:latin typeface="Century Gothic" panose="020B0502020202020204" pitchFamily="34" charset="0"/>
              </a:rPr>
              <a:t>Transportation</a:t>
            </a:r>
            <a:endParaRPr lang="zh-TW" altLang="en-US" sz="2200" dirty="0">
              <a:latin typeface="Century Gothic" panose="020B0502020202020204" pitchFamily="34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1835696" y="4798313"/>
            <a:ext cx="26100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dirty="0">
                <a:latin typeface="Century Gothic" panose="020B0502020202020204" pitchFamily="34" charset="0"/>
              </a:rPr>
              <a:t>Travel and Leisure</a:t>
            </a:r>
            <a:endParaRPr lang="zh-TW" altLang="en-US" sz="2200" dirty="0">
              <a:latin typeface="Century Gothic" panose="020B0502020202020204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1373548" y="2831215"/>
            <a:ext cx="360000" cy="360000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image21.png"/>
          <p:cNvPicPr/>
          <p:nvPr/>
        </p:nvPicPr>
        <p:blipFill>
          <a:blip r:embed="rId8"/>
          <a:stretch>
            <a:fillRect/>
          </a:stretch>
        </p:blipFill>
        <p:spPr>
          <a:xfrm>
            <a:off x="1384811" y="1405636"/>
            <a:ext cx="318997" cy="333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icture 6" descr="C:\Users\HT121002\Dropbox\Godex\Preso\Godex company preso Alberta is working on\Icons\00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94" y="2861553"/>
            <a:ext cx="392230" cy="28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C:\Users\HT121002\Dropbox\Godex\Preso\Godex company preso Alberta is working on\Icons\00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877" y="3789193"/>
            <a:ext cx="348417" cy="32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445224"/>
            <a:ext cx="281351" cy="2813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331376"/>
            <a:ext cx="409939" cy="316239"/>
          </a:xfrm>
          <a:prstGeom prst="rect">
            <a:avLst/>
          </a:prstGeom>
        </p:spPr>
      </p:pic>
      <p:sp>
        <p:nvSpPr>
          <p:cNvPr id="4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latin typeface="+mn-lt"/>
                <a:ea typeface="+mn-ea"/>
                <a:cs typeface="+mn-cs"/>
              </a:rPr>
              <a:t>Application Fields</a:t>
            </a:r>
            <a:endParaRPr lang="zh-TW" alt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43" name="標題 1"/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 err="1">
                <a:latin typeface="+mn-lt"/>
                <a:ea typeface="+mn-ea"/>
                <a:cs typeface="+mn-cs"/>
              </a:rPr>
              <a:t>GoDEX</a:t>
            </a:r>
            <a:r>
              <a:rPr lang="en-US" altLang="zh-TW" sz="3200" b="1" dirty="0">
                <a:latin typeface="+mn-lt"/>
                <a:ea typeface="+mn-ea"/>
                <a:cs typeface="+mn-cs"/>
              </a:rPr>
              <a:t> Services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84197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857127"/>
            <a:ext cx="2448272" cy="1143000"/>
          </a:xfrm>
        </p:spPr>
        <p:txBody>
          <a:bodyPr>
            <a:normAutofit/>
          </a:bodyPr>
          <a:lstStyle/>
          <a:p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ontent</a:t>
            </a:r>
            <a:endParaRPr lang="zh-TW" altLang="en-US" sz="24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4389157" y="1418958"/>
            <a:ext cx="720080" cy="72008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01</a:t>
            </a:r>
            <a:endParaRPr lang="zh-TW" altLang="en-US" sz="2000" b="1" dirty="0"/>
          </a:p>
        </p:txBody>
      </p:sp>
      <p:sp>
        <p:nvSpPr>
          <p:cNvPr id="33" name="橢圓 32"/>
          <p:cNvSpPr/>
          <p:nvPr/>
        </p:nvSpPr>
        <p:spPr>
          <a:xfrm>
            <a:off x="3968235" y="2467866"/>
            <a:ext cx="720080" cy="7200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02</a:t>
            </a:r>
            <a:endParaRPr lang="zh-TW" altLang="en-US" sz="2000" b="1" dirty="0"/>
          </a:p>
        </p:txBody>
      </p:sp>
      <p:sp>
        <p:nvSpPr>
          <p:cNvPr id="34" name="橢圓 33"/>
          <p:cNvSpPr/>
          <p:nvPr/>
        </p:nvSpPr>
        <p:spPr>
          <a:xfrm>
            <a:off x="4609458" y="3429000"/>
            <a:ext cx="720080" cy="7200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03</a:t>
            </a:r>
            <a:endParaRPr lang="zh-TW" altLang="en-US" sz="2000" b="1" dirty="0"/>
          </a:p>
        </p:txBody>
      </p:sp>
      <p:sp>
        <p:nvSpPr>
          <p:cNvPr id="35" name="橢圓 34"/>
          <p:cNvSpPr/>
          <p:nvPr/>
        </p:nvSpPr>
        <p:spPr>
          <a:xfrm>
            <a:off x="4682871" y="5386198"/>
            <a:ext cx="720080" cy="72008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05</a:t>
            </a:r>
            <a:endParaRPr lang="zh-TW" altLang="en-US" sz="2000" b="1" dirty="0"/>
          </a:p>
        </p:txBody>
      </p:sp>
      <p:sp>
        <p:nvSpPr>
          <p:cNvPr id="36" name="矩形 35"/>
          <p:cNvSpPr/>
          <p:nvPr/>
        </p:nvSpPr>
        <p:spPr>
          <a:xfrm>
            <a:off x="5185658" y="1346950"/>
            <a:ext cx="2552302" cy="687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</a:pPr>
            <a:r>
              <a:rPr lang="en-US" altLang="zh-CN" sz="2800" b="1" dirty="0"/>
              <a:t>About </a:t>
            </a:r>
            <a:r>
              <a:rPr lang="en-US" altLang="zh-CN" sz="2800" b="1" dirty="0" err="1"/>
              <a:t>GoDEX</a:t>
            </a:r>
            <a:endParaRPr lang="en-US" altLang="zh-CN" sz="2800" b="1" dirty="0"/>
          </a:p>
        </p:txBody>
      </p:sp>
      <p:sp>
        <p:nvSpPr>
          <p:cNvPr id="37" name="矩形 36"/>
          <p:cNvSpPr/>
          <p:nvPr/>
        </p:nvSpPr>
        <p:spPr>
          <a:xfrm>
            <a:off x="4810026" y="2420888"/>
            <a:ext cx="1619354" cy="687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</a:pPr>
            <a:r>
              <a:rPr lang="en-US" altLang="zh-CN" sz="2800" b="1" dirty="0"/>
              <a:t>Services</a:t>
            </a:r>
          </a:p>
        </p:txBody>
      </p:sp>
      <p:sp>
        <p:nvSpPr>
          <p:cNvPr id="38" name="矩形 37"/>
          <p:cNvSpPr/>
          <p:nvPr/>
        </p:nvSpPr>
        <p:spPr>
          <a:xfrm>
            <a:off x="5561079" y="3429000"/>
            <a:ext cx="1677062" cy="687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</a:pPr>
            <a:r>
              <a:rPr lang="en-US" altLang="zh-CN" sz="2800" b="1" dirty="0"/>
              <a:t>Products</a:t>
            </a:r>
          </a:p>
        </p:txBody>
      </p:sp>
      <p:sp>
        <p:nvSpPr>
          <p:cNvPr id="39" name="矩形 38"/>
          <p:cNvSpPr/>
          <p:nvPr/>
        </p:nvSpPr>
        <p:spPr>
          <a:xfrm>
            <a:off x="5528189" y="5312347"/>
            <a:ext cx="1197764" cy="687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</a:pPr>
            <a:r>
              <a:rPr lang="en-US" altLang="zh-CN" sz="2800" b="1" dirty="0"/>
              <a:t>Q &amp; A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3059968" y="1637078"/>
            <a:ext cx="1007976" cy="4291360"/>
            <a:chOff x="3059968" y="1637078"/>
            <a:chExt cx="1007976" cy="4291360"/>
          </a:xfrm>
        </p:grpSpPr>
        <p:grpSp>
          <p:nvGrpSpPr>
            <p:cNvPr id="4" name="群組 3"/>
            <p:cNvGrpSpPr/>
            <p:nvPr/>
          </p:nvGrpSpPr>
          <p:grpSpPr>
            <a:xfrm>
              <a:off x="3626435" y="1637078"/>
              <a:ext cx="283840" cy="283840"/>
              <a:chOff x="3995936" y="1556792"/>
              <a:chExt cx="360040" cy="360040"/>
            </a:xfrm>
          </p:grpSpPr>
          <p:sp>
            <p:nvSpPr>
              <p:cNvPr id="3" name="橢圓 2"/>
              <p:cNvSpPr/>
              <p:nvPr/>
            </p:nvSpPr>
            <p:spPr>
              <a:xfrm>
                <a:off x="3995936" y="1556792"/>
                <a:ext cx="360040" cy="360040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" name="橢圓 5"/>
              <p:cNvSpPr/>
              <p:nvPr/>
            </p:nvSpPr>
            <p:spPr>
              <a:xfrm>
                <a:off x="4072136" y="1632992"/>
                <a:ext cx="207640" cy="207640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" name="群組 6"/>
            <p:cNvGrpSpPr/>
            <p:nvPr/>
          </p:nvGrpSpPr>
          <p:grpSpPr>
            <a:xfrm>
              <a:off x="3059968" y="2663959"/>
              <a:ext cx="283840" cy="283840"/>
              <a:chOff x="3995936" y="1556792"/>
              <a:chExt cx="360040" cy="360040"/>
            </a:xfrm>
          </p:grpSpPr>
          <p:sp>
            <p:nvSpPr>
              <p:cNvPr id="8" name="橢圓 7"/>
              <p:cNvSpPr/>
              <p:nvPr/>
            </p:nvSpPr>
            <p:spPr>
              <a:xfrm>
                <a:off x="3995936" y="1556792"/>
                <a:ext cx="360040" cy="360040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橢圓 8"/>
              <p:cNvSpPr/>
              <p:nvPr/>
            </p:nvSpPr>
            <p:spPr>
              <a:xfrm>
                <a:off x="4072136" y="1632992"/>
                <a:ext cx="207640" cy="207640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" name="群組 9"/>
            <p:cNvGrpSpPr/>
            <p:nvPr/>
          </p:nvGrpSpPr>
          <p:grpSpPr>
            <a:xfrm>
              <a:off x="3708282" y="3640670"/>
              <a:ext cx="283840" cy="283840"/>
              <a:chOff x="3995936" y="1556792"/>
              <a:chExt cx="360040" cy="360040"/>
            </a:xfrm>
          </p:grpSpPr>
          <p:sp>
            <p:nvSpPr>
              <p:cNvPr id="11" name="橢圓 10"/>
              <p:cNvSpPr/>
              <p:nvPr/>
            </p:nvSpPr>
            <p:spPr>
              <a:xfrm>
                <a:off x="3995936" y="1556792"/>
                <a:ext cx="360040" cy="360040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橢圓 11"/>
              <p:cNvSpPr/>
              <p:nvPr/>
            </p:nvSpPr>
            <p:spPr>
              <a:xfrm>
                <a:off x="4072136" y="1632992"/>
                <a:ext cx="207640" cy="207640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3" name="群組 12"/>
            <p:cNvGrpSpPr/>
            <p:nvPr/>
          </p:nvGrpSpPr>
          <p:grpSpPr>
            <a:xfrm>
              <a:off x="3160321" y="4655232"/>
              <a:ext cx="283840" cy="283840"/>
              <a:chOff x="3995936" y="1556792"/>
              <a:chExt cx="360040" cy="360040"/>
            </a:xfrm>
          </p:grpSpPr>
          <p:sp>
            <p:nvSpPr>
              <p:cNvPr id="14" name="橢圓 13"/>
              <p:cNvSpPr/>
              <p:nvPr/>
            </p:nvSpPr>
            <p:spPr>
              <a:xfrm>
                <a:off x="3995936" y="1556792"/>
                <a:ext cx="360040" cy="360040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橢圓 14"/>
              <p:cNvSpPr/>
              <p:nvPr/>
            </p:nvSpPr>
            <p:spPr>
              <a:xfrm>
                <a:off x="4072136" y="1632992"/>
                <a:ext cx="207640" cy="207640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17" name="直線接點 16"/>
            <p:cNvCxnSpPr>
              <a:stCxn id="3" idx="3"/>
              <a:endCxn id="8" idx="7"/>
            </p:cNvCxnSpPr>
            <p:nvPr/>
          </p:nvCxnSpPr>
          <p:spPr>
            <a:xfrm flipH="1">
              <a:off x="3302241" y="1879351"/>
              <a:ext cx="365761" cy="82617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>
              <a:stCxn id="11" idx="1"/>
              <a:endCxn id="8" idx="5"/>
            </p:cNvCxnSpPr>
            <p:nvPr/>
          </p:nvCxnSpPr>
          <p:spPr>
            <a:xfrm flipH="1" flipV="1">
              <a:off x="3302241" y="2906232"/>
              <a:ext cx="447608" cy="77600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>
              <a:stCxn id="14" idx="7"/>
              <a:endCxn id="11" idx="3"/>
            </p:cNvCxnSpPr>
            <p:nvPr/>
          </p:nvCxnSpPr>
          <p:spPr>
            <a:xfrm flipV="1">
              <a:off x="3402594" y="3882943"/>
              <a:ext cx="347255" cy="813856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群組 26"/>
            <p:cNvGrpSpPr/>
            <p:nvPr/>
          </p:nvGrpSpPr>
          <p:grpSpPr>
            <a:xfrm>
              <a:off x="3784104" y="5644598"/>
              <a:ext cx="283840" cy="283840"/>
              <a:chOff x="3995936" y="1556792"/>
              <a:chExt cx="360040" cy="36004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3995936" y="1556792"/>
                <a:ext cx="360040" cy="360040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4072136" y="1632992"/>
                <a:ext cx="207640" cy="207640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30" name="直線接點 29"/>
            <p:cNvCxnSpPr>
              <a:stCxn id="28" idx="1"/>
              <a:endCxn id="14" idx="5"/>
            </p:cNvCxnSpPr>
            <p:nvPr/>
          </p:nvCxnSpPr>
          <p:spPr>
            <a:xfrm flipH="1" flipV="1">
              <a:off x="3402594" y="4897505"/>
              <a:ext cx="423077" cy="78866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橢圓 40"/>
          <p:cNvSpPr/>
          <p:nvPr/>
        </p:nvSpPr>
        <p:spPr>
          <a:xfrm>
            <a:off x="4108520" y="4437112"/>
            <a:ext cx="720080" cy="72008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04</a:t>
            </a:r>
            <a:endParaRPr lang="zh-TW" altLang="en-US" sz="2000" b="1" dirty="0"/>
          </a:p>
        </p:txBody>
      </p:sp>
      <p:sp>
        <p:nvSpPr>
          <p:cNvPr id="42" name="矩形 41"/>
          <p:cNvSpPr/>
          <p:nvPr/>
        </p:nvSpPr>
        <p:spPr>
          <a:xfrm>
            <a:off x="4969498" y="4437112"/>
            <a:ext cx="1590500" cy="687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</a:pPr>
            <a:r>
              <a:rPr lang="en-US" altLang="zh-CN" sz="2800" b="1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386257008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22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691680" y="1556792"/>
            <a:ext cx="5815544" cy="310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image2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6230109" y="2787318"/>
            <a:ext cx="270135" cy="262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2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2410014" y="2748380"/>
            <a:ext cx="175159" cy="170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2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6126072" y="2671205"/>
            <a:ext cx="175159" cy="170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2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377943" y="2373620"/>
            <a:ext cx="175159" cy="170121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198"/>
          <p:cNvSpPr/>
          <p:nvPr/>
        </p:nvSpPr>
        <p:spPr>
          <a:xfrm>
            <a:off x="107504" y="4558423"/>
            <a:ext cx="7867648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8" indent="1285829" defTabSz="321457"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Headquarters, </a:t>
            </a:r>
            <a:r>
              <a:rPr lang="en-US" sz="1600"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Taipei</a:t>
            </a:r>
          </a:p>
          <a:p>
            <a:pPr lvl="8" indent="1285829" defTabSz="321457">
              <a:defRPr sz="1800">
                <a:solidFill>
                  <a:srgbClr val="000000"/>
                </a:solidFill>
              </a:defRPr>
            </a:pPr>
            <a:r>
              <a:rPr lang="en-US" altLang="zh-TW" sz="1600" b="1" dirty="0">
                <a:solidFill>
                  <a:srgbClr val="53585F"/>
                </a:solidFill>
                <a:ea typeface="Century Gothic"/>
                <a:cs typeface="Century Gothic"/>
                <a:sym typeface="Century Gothic"/>
              </a:rPr>
              <a:t>China</a:t>
            </a:r>
            <a:r>
              <a:rPr lang="en-US" altLang="zh-TW" sz="1600" dirty="0">
                <a:solidFill>
                  <a:srgbClr val="53585F"/>
                </a:solidFill>
                <a:ea typeface="Century Gothic"/>
                <a:cs typeface="Century Gothic"/>
                <a:sym typeface="Century Gothic"/>
              </a:rPr>
              <a:t>, Shanghai</a:t>
            </a:r>
          </a:p>
          <a:p>
            <a:pPr lvl="8" indent="1285829" defTabSz="321457">
              <a:defRPr sz="1800">
                <a:solidFill>
                  <a:srgbClr val="000000"/>
                </a:solidFill>
              </a:defRPr>
            </a:pPr>
            <a:r>
              <a:rPr lang="en-US" altLang="zh-TW" sz="1600" b="1" dirty="0">
                <a:solidFill>
                  <a:srgbClr val="53585F"/>
                </a:solidFill>
                <a:ea typeface="Century Gothic"/>
                <a:cs typeface="Century Gothic"/>
                <a:sym typeface="Century Gothic"/>
              </a:rPr>
              <a:t>Europe, </a:t>
            </a:r>
            <a:r>
              <a:rPr lang="en-US" altLang="zh-TW" sz="1600" dirty="0">
                <a:solidFill>
                  <a:srgbClr val="53585F"/>
                </a:solidFill>
                <a:ea typeface="Century Gothic"/>
                <a:cs typeface="Century Gothic"/>
                <a:sym typeface="Century Gothic"/>
              </a:rPr>
              <a:t>Germany</a:t>
            </a:r>
          </a:p>
          <a:p>
            <a:pPr lvl="8" indent="1285829" defTabSz="321457"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Americas</a:t>
            </a:r>
            <a:r>
              <a:rPr lang="en-US" sz="1600" dirty="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California</a:t>
            </a:r>
          </a:p>
        </p:txBody>
      </p:sp>
      <p:pic>
        <p:nvPicPr>
          <p:cNvPr id="47" name="image2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764521" y="4888546"/>
            <a:ext cx="151601" cy="135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2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764519" y="5115984"/>
            <a:ext cx="151601" cy="135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image2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764518" y="5359192"/>
            <a:ext cx="151601" cy="135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image2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716016" y="4581901"/>
            <a:ext cx="236065" cy="21039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+mn-lt"/>
                <a:ea typeface="+mn-ea"/>
                <a:cs typeface="+mn-cs"/>
              </a:rPr>
              <a:t>Worldwide Offices</a:t>
            </a:r>
            <a:endParaRPr lang="zh-TW" alt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 err="1">
                <a:latin typeface="+mn-lt"/>
                <a:ea typeface="+mn-ea"/>
                <a:cs typeface="+mn-cs"/>
              </a:rPr>
              <a:t>GoDEX</a:t>
            </a:r>
            <a:r>
              <a:rPr lang="en-US" altLang="zh-TW" sz="3200" b="1" dirty="0">
                <a:latin typeface="+mn-lt"/>
                <a:ea typeface="+mn-ea"/>
                <a:cs typeface="+mn-cs"/>
              </a:rPr>
              <a:t> Services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128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107485"/>
            <a:ext cx="2764454" cy="203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355" y="1824669"/>
            <a:ext cx="2959965" cy="21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2948589" cy="22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+mn-lt"/>
                <a:ea typeface="+mn-ea"/>
                <a:cs typeface="+mn-cs"/>
              </a:rPr>
              <a:t>Worldwide Offices</a:t>
            </a:r>
            <a:endParaRPr lang="zh-TW" altLang="en-US" b="1" dirty="0"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51" y="3983975"/>
            <a:ext cx="2946585" cy="215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標題 1"/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 err="1">
                <a:latin typeface="+mn-lt"/>
                <a:ea typeface="+mn-ea"/>
                <a:cs typeface="+mn-cs"/>
              </a:rPr>
              <a:t>GoDEX</a:t>
            </a:r>
            <a:r>
              <a:rPr lang="en-US" altLang="zh-TW" sz="3200" b="1" dirty="0">
                <a:latin typeface="+mn-lt"/>
                <a:ea typeface="+mn-ea"/>
                <a:cs typeface="+mn-cs"/>
              </a:rPr>
              <a:t> Services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42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051720" y="2420888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Product Line Classification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Customizing Program</a:t>
            </a:r>
          </a:p>
        </p:txBody>
      </p:sp>
      <p:sp>
        <p:nvSpPr>
          <p:cNvPr id="9" name="內容版面配置區 4"/>
          <p:cNvSpPr txBox="1">
            <a:spLocks/>
          </p:cNvSpPr>
          <p:nvPr/>
        </p:nvSpPr>
        <p:spPr>
          <a:xfrm>
            <a:off x="0" y="1263997"/>
            <a:ext cx="9144000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400" b="1" dirty="0">
                <a:solidFill>
                  <a:schemeClr val="tx1"/>
                </a:solidFill>
              </a:rPr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140950390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3275856" y="1124744"/>
            <a:ext cx="4751017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2”</a:t>
            </a:r>
            <a:endParaRPr lang="zh-TW" altLang="en-US" sz="1200" b="1" dirty="0"/>
          </a:p>
        </p:txBody>
      </p:sp>
      <p:sp>
        <p:nvSpPr>
          <p:cNvPr id="46" name="圓角矩形 45"/>
          <p:cNvSpPr/>
          <p:nvPr/>
        </p:nvSpPr>
        <p:spPr>
          <a:xfrm>
            <a:off x="1187624" y="620688"/>
            <a:ext cx="6768752" cy="36004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</a:rPr>
              <a:t>Desktop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4924"/>
            <a:ext cx="657272" cy="85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203848" y="2708920"/>
            <a:ext cx="683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DT2x</a:t>
            </a:r>
            <a:endParaRPr lang="zh-TW" altLang="en-US" sz="1600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84984"/>
            <a:ext cx="838443" cy="88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文字方塊 51"/>
          <p:cNvSpPr txBox="1"/>
          <p:nvPr/>
        </p:nvSpPr>
        <p:spPr>
          <a:xfrm>
            <a:off x="3131840" y="422108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RT200</a:t>
            </a:r>
          </a:p>
          <a:p>
            <a:r>
              <a:rPr lang="en-US" altLang="zh-TW" sz="1600" dirty="0"/>
              <a:t>Series</a:t>
            </a:r>
            <a:endParaRPr lang="zh-TW" altLang="en-US" sz="1600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840754" cy="88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文字方塊 52"/>
          <p:cNvSpPr txBox="1"/>
          <p:nvPr/>
        </p:nvSpPr>
        <p:spPr>
          <a:xfrm>
            <a:off x="4716016" y="4293096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RT200i</a:t>
            </a:r>
          </a:p>
          <a:p>
            <a:r>
              <a:rPr lang="en-US" altLang="zh-TW" sz="1600" dirty="0"/>
              <a:t>Series</a:t>
            </a:r>
            <a:endParaRPr lang="zh-TW" altLang="en-US" sz="1600" dirty="0"/>
          </a:p>
        </p:txBody>
      </p:sp>
      <p:sp>
        <p:nvSpPr>
          <p:cNvPr id="70" name="圓角矩形 69"/>
          <p:cNvSpPr/>
          <p:nvPr/>
        </p:nvSpPr>
        <p:spPr>
          <a:xfrm>
            <a:off x="1444750" y="1124744"/>
            <a:ext cx="1152128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/>
              <a:t>Print width</a:t>
            </a:r>
            <a:endParaRPr lang="zh-TW" altLang="en-US" sz="1400" b="1" dirty="0"/>
          </a:p>
        </p:txBody>
      </p:sp>
      <p:sp>
        <p:nvSpPr>
          <p:cNvPr id="72" name="標題 1"/>
          <p:cNvSpPr>
            <a:spLocks noGrp="1"/>
          </p:cNvSpPr>
          <p:nvPr>
            <p:ph type="title"/>
          </p:nvPr>
        </p:nvSpPr>
        <p:spPr>
          <a:xfrm rot="16200000">
            <a:off x="-2966019" y="2857500"/>
            <a:ext cx="6858000" cy="1143000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lt"/>
                <a:ea typeface="+mn-ea"/>
                <a:cs typeface="+mn-cs"/>
              </a:rPr>
              <a:t>Product Line Classification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1685197" cy="124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01008"/>
            <a:ext cx="1674961" cy="123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869160"/>
            <a:ext cx="1691237" cy="124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A2CB437-E81C-343B-2343-B8A43D91F2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28800"/>
            <a:ext cx="1052736" cy="105273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CF847AB-F2A6-1558-3EC9-8A57923996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1080120" cy="108012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409E568-7473-D3A6-DFA7-4B42B5414976}"/>
              </a:ext>
            </a:extLst>
          </p:cNvPr>
          <p:cNvSpPr txBox="1"/>
          <p:nvPr/>
        </p:nvSpPr>
        <p:spPr>
          <a:xfrm>
            <a:off x="4644008" y="2708920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DT200+ Series</a:t>
            </a:r>
            <a:endParaRPr lang="zh-TW" altLang="en-US" sz="16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9CD6D46-05B7-96D6-5A03-CF01C74315BE}"/>
              </a:ext>
            </a:extLst>
          </p:cNvPr>
          <p:cNvSpPr txBox="1"/>
          <p:nvPr/>
        </p:nvSpPr>
        <p:spPr>
          <a:xfrm>
            <a:off x="6372200" y="2708920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DT200i+ Series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4645641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2876776" y="1412776"/>
            <a:ext cx="4751017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4”</a:t>
            </a:r>
            <a:endParaRPr lang="zh-TW" altLang="en-US" sz="12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96" y="1923935"/>
            <a:ext cx="756626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文字方塊 46"/>
          <p:cNvSpPr txBox="1"/>
          <p:nvPr/>
        </p:nvSpPr>
        <p:spPr>
          <a:xfrm>
            <a:off x="3022012" y="2749349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DT4x</a:t>
            </a:r>
            <a:endParaRPr lang="zh-TW" altLang="en-US" sz="1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113" y="1871362"/>
            <a:ext cx="897187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文字方塊 48"/>
          <p:cNvSpPr txBox="1"/>
          <p:nvPr/>
        </p:nvSpPr>
        <p:spPr>
          <a:xfrm>
            <a:off x="5526474" y="2749348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GE300</a:t>
            </a:r>
          </a:p>
          <a:p>
            <a:r>
              <a:rPr lang="en-US" altLang="zh-TW" sz="1200" dirty="0"/>
              <a:t>Series</a:t>
            </a:r>
            <a:endParaRPr lang="zh-TW" altLang="en-US" sz="12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86" y="3233914"/>
            <a:ext cx="917045" cy="80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文字方塊 50"/>
          <p:cNvSpPr txBox="1"/>
          <p:nvPr/>
        </p:nvSpPr>
        <p:spPr>
          <a:xfrm>
            <a:off x="3047150" y="4138476"/>
            <a:ext cx="59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G500</a:t>
            </a:r>
          </a:p>
          <a:p>
            <a:r>
              <a:rPr lang="en-US" altLang="zh-TW" sz="1200" dirty="0"/>
              <a:t>Series</a:t>
            </a:r>
            <a:endParaRPr lang="zh-TW" altLang="en-US" sz="1200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318" y="3221895"/>
            <a:ext cx="92296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文字方塊 54"/>
          <p:cNvSpPr txBox="1"/>
          <p:nvPr/>
        </p:nvSpPr>
        <p:spPr>
          <a:xfrm>
            <a:off x="5461258" y="4115477"/>
            <a:ext cx="598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RT700</a:t>
            </a:r>
          </a:p>
          <a:p>
            <a:r>
              <a:rPr lang="en-US" altLang="zh-TW" sz="1200" dirty="0"/>
              <a:t>Series</a:t>
            </a:r>
            <a:endParaRPr lang="zh-TW" altLang="en-US" sz="1200" dirty="0"/>
          </a:p>
        </p:txBody>
      </p:sp>
      <p:sp>
        <p:nvSpPr>
          <p:cNvPr id="57" name="文字方塊 56"/>
          <p:cNvSpPr txBox="1"/>
          <p:nvPr/>
        </p:nvSpPr>
        <p:spPr>
          <a:xfrm>
            <a:off x="3077414" y="5611934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RT700i</a:t>
            </a:r>
          </a:p>
          <a:p>
            <a:r>
              <a:rPr lang="en-US" altLang="zh-TW" sz="1200" dirty="0"/>
              <a:t>Series</a:t>
            </a:r>
            <a:endParaRPr lang="zh-TW" altLang="en-US" sz="1200" dirty="0"/>
          </a:p>
        </p:txBody>
      </p:sp>
      <p:sp>
        <p:nvSpPr>
          <p:cNvPr id="59" name="文字方塊 58"/>
          <p:cNvSpPr txBox="1"/>
          <p:nvPr/>
        </p:nvSpPr>
        <p:spPr>
          <a:xfrm>
            <a:off x="4246147" y="5587852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RT700i+</a:t>
            </a:r>
          </a:p>
          <a:p>
            <a:r>
              <a:rPr lang="en-US" altLang="zh-TW" sz="1200" dirty="0"/>
              <a:t>Series</a:t>
            </a:r>
            <a:endParaRPr lang="zh-TW" altLang="en-US" sz="1200" dirty="0"/>
          </a:p>
        </p:txBody>
      </p:sp>
      <p:pic>
        <p:nvPicPr>
          <p:cNvPr id="6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564" y="3227496"/>
            <a:ext cx="92296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文字方塊 60"/>
          <p:cNvSpPr txBox="1"/>
          <p:nvPr/>
        </p:nvSpPr>
        <p:spPr>
          <a:xfrm>
            <a:off x="6742916" y="4134861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RT700x</a:t>
            </a:r>
          </a:p>
          <a:p>
            <a:r>
              <a:rPr lang="en-US" altLang="zh-TW" sz="1200" dirty="0"/>
              <a:t>Series</a:t>
            </a:r>
            <a:endParaRPr lang="zh-TW" altLang="en-US" sz="1200" dirty="0"/>
          </a:p>
        </p:txBody>
      </p:sp>
      <p:sp>
        <p:nvSpPr>
          <p:cNvPr id="64" name="文字方塊 63"/>
          <p:cNvSpPr txBox="1"/>
          <p:nvPr/>
        </p:nvSpPr>
        <p:spPr>
          <a:xfrm>
            <a:off x="5401851" y="5599722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RT800i+</a:t>
            </a:r>
          </a:p>
          <a:p>
            <a:r>
              <a:rPr lang="en-US" altLang="zh-TW" sz="1200" dirty="0"/>
              <a:t>Series</a:t>
            </a:r>
            <a:endParaRPr lang="zh-TW" altLang="en-US" sz="1200" dirty="0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28" y="3227496"/>
            <a:ext cx="94639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文字方塊 68"/>
          <p:cNvSpPr txBox="1"/>
          <p:nvPr/>
        </p:nvSpPr>
        <p:spPr>
          <a:xfrm>
            <a:off x="4322230" y="4105483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EZ120</a:t>
            </a:r>
          </a:p>
          <a:p>
            <a:r>
              <a:rPr lang="en-US" altLang="zh-TW" sz="1200" dirty="0"/>
              <a:t>Series</a:t>
            </a:r>
            <a:endParaRPr lang="zh-TW" altLang="en-US" sz="1200" dirty="0"/>
          </a:p>
        </p:txBody>
      </p:sp>
      <p:sp>
        <p:nvSpPr>
          <p:cNvPr id="70" name="圓角矩形 69"/>
          <p:cNvSpPr/>
          <p:nvPr/>
        </p:nvSpPr>
        <p:spPr>
          <a:xfrm>
            <a:off x="1405710" y="1412776"/>
            <a:ext cx="1152128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/>
              <a:t>Print width</a:t>
            </a:r>
            <a:endParaRPr lang="zh-TW" altLang="en-US" sz="1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660691"/>
            <a:ext cx="974985" cy="97498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39" y="2518498"/>
            <a:ext cx="1221999" cy="89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39" y="3501008"/>
            <a:ext cx="1221999" cy="90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39" y="4495433"/>
            <a:ext cx="1221999" cy="91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77" y="1923935"/>
            <a:ext cx="863895" cy="88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字方塊 31"/>
          <p:cNvSpPr txBox="1"/>
          <p:nvPr/>
        </p:nvSpPr>
        <p:spPr>
          <a:xfrm>
            <a:off x="4267550" y="2812263"/>
            <a:ext cx="51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DT4L</a:t>
            </a:r>
            <a:endParaRPr lang="zh-TW" altLang="en-US" sz="1200" dirty="0"/>
          </a:p>
        </p:txBody>
      </p:sp>
      <p:sp>
        <p:nvSpPr>
          <p:cNvPr id="33" name="圓角矩形 32"/>
          <p:cNvSpPr/>
          <p:nvPr/>
        </p:nvSpPr>
        <p:spPr>
          <a:xfrm>
            <a:off x="1187624" y="620688"/>
            <a:ext cx="6768752" cy="36004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</a:rPr>
              <a:t>Desktop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35" name="標題 1"/>
          <p:cNvSpPr>
            <a:spLocks noGrp="1"/>
          </p:cNvSpPr>
          <p:nvPr>
            <p:ph type="title"/>
          </p:nvPr>
        </p:nvSpPr>
        <p:spPr>
          <a:xfrm rot="16200000">
            <a:off x="-2966019" y="2857500"/>
            <a:ext cx="6858000" cy="1143000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lt"/>
                <a:ea typeface="+mn-ea"/>
                <a:cs typeface="+mn-cs"/>
              </a:rPr>
              <a:t>Product Line Classification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91EDC24-51CA-8E97-0082-15CB2674E6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653136"/>
            <a:ext cx="1019962" cy="101996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E384D80-0DD2-0B1E-2A6A-B4A7A57EC0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725144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8000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189742" y="3251233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ZX400+</a:t>
            </a:r>
          </a:p>
          <a:p>
            <a:r>
              <a:rPr lang="en-US" altLang="zh-CN" sz="1200" dirty="0"/>
              <a:t>Series</a:t>
            </a:r>
            <a:endParaRPr lang="zh-TW" altLang="en-US" sz="1200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4499992" y="3284984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ZX400i+</a:t>
            </a:r>
          </a:p>
          <a:p>
            <a:r>
              <a:rPr lang="en-US" altLang="zh-CN" sz="1200" dirty="0"/>
              <a:t>Series</a:t>
            </a:r>
          </a:p>
        </p:txBody>
      </p:sp>
      <p:sp>
        <p:nvSpPr>
          <p:cNvPr id="54" name="文字方塊 53"/>
          <p:cNvSpPr txBox="1"/>
          <p:nvPr/>
        </p:nvSpPr>
        <p:spPr>
          <a:xfrm>
            <a:off x="2987824" y="5229200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ZX1000i+</a:t>
            </a:r>
          </a:p>
          <a:p>
            <a:r>
              <a:rPr lang="en-US" altLang="zh-CN" sz="1200" dirty="0"/>
              <a:t>Series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17932"/>
            <a:ext cx="1152128" cy="104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文字方塊 55"/>
          <p:cNvSpPr txBox="1"/>
          <p:nvPr/>
        </p:nvSpPr>
        <p:spPr>
          <a:xfrm>
            <a:off x="5724128" y="3212976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EZ2x50</a:t>
            </a:r>
          </a:p>
          <a:p>
            <a:r>
              <a:rPr lang="en-US" altLang="zh-CN" sz="1200" dirty="0"/>
              <a:t>Series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060848"/>
            <a:ext cx="1152128" cy="110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文字方塊 61"/>
          <p:cNvSpPr txBox="1"/>
          <p:nvPr/>
        </p:nvSpPr>
        <p:spPr>
          <a:xfrm>
            <a:off x="6948264" y="335699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EZ2x50i</a:t>
            </a:r>
          </a:p>
          <a:p>
            <a:r>
              <a:rPr lang="en-US" altLang="zh-CN" sz="1200" dirty="0"/>
              <a:t>Series</a:t>
            </a: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33056"/>
            <a:ext cx="1196100" cy="122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文字方塊 64"/>
          <p:cNvSpPr txBox="1"/>
          <p:nvPr/>
        </p:nvSpPr>
        <p:spPr>
          <a:xfrm>
            <a:off x="4355976" y="5301208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ZX1000Xi+</a:t>
            </a:r>
          </a:p>
          <a:p>
            <a:r>
              <a:rPr lang="en-US" altLang="zh-CN" sz="1200" dirty="0"/>
              <a:t>Series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1405710" y="1412776"/>
            <a:ext cx="1152128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/>
              <a:t>Print width</a:t>
            </a:r>
            <a:endParaRPr lang="zh-TW" altLang="en-US" sz="1400" b="1" dirty="0"/>
          </a:p>
        </p:txBody>
      </p:sp>
      <p:sp>
        <p:nvSpPr>
          <p:cNvPr id="18" name="圓角矩形 17"/>
          <p:cNvSpPr/>
          <p:nvPr/>
        </p:nvSpPr>
        <p:spPr>
          <a:xfrm>
            <a:off x="2876776" y="1412776"/>
            <a:ext cx="4751017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4”</a:t>
            </a:r>
            <a:endParaRPr lang="zh-TW" altLang="en-US" sz="1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1" y="2311163"/>
            <a:ext cx="1229406" cy="96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047" y="3379317"/>
            <a:ext cx="1217454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98" y="4470822"/>
            <a:ext cx="1209403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圓角矩形 20"/>
          <p:cNvSpPr/>
          <p:nvPr/>
        </p:nvSpPr>
        <p:spPr>
          <a:xfrm>
            <a:off x="1187624" y="620688"/>
            <a:ext cx="6768752" cy="36004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</a:rPr>
              <a:t>Industrial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標題 1"/>
          <p:cNvSpPr>
            <a:spLocks noGrp="1"/>
          </p:cNvSpPr>
          <p:nvPr>
            <p:ph type="title"/>
          </p:nvPr>
        </p:nvSpPr>
        <p:spPr>
          <a:xfrm rot="16200000">
            <a:off x="-2966019" y="2857500"/>
            <a:ext cx="6858000" cy="1143000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lt"/>
                <a:ea typeface="+mn-ea"/>
                <a:cs typeface="+mn-cs"/>
              </a:rPr>
              <a:t>Product Line Classification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D53FDFA-0172-A8F6-7B16-87E50FAFC9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060848"/>
            <a:ext cx="1224136" cy="122413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00C64A7-58FB-53D1-5153-A72CA429CC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60848"/>
            <a:ext cx="1224136" cy="122413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4F17167-0E28-9602-C7BB-20BB149C29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926864"/>
            <a:ext cx="1368152" cy="133201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7F85B30-1B9D-CC9C-486B-293EC1F6D0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789040"/>
            <a:ext cx="1530646" cy="1484784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BFC3D49F-7685-D98E-0643-472236F7ADBD}"/>
              </a:ext>
            </a:extLst>
          </p:cNvPr>
          <p:cNvSpPr txBox="1"/>
          <p:nvPr/>
        </p:nvSpPr>
        <p:spPr>
          <a:xfrm>
            <a:off x="5868144" y="530120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GX4000i</a:t>
            </a:r>
          </a:p>
          <a:p>
            <a:r>
              <a:rPr lang="en-US" altLang="zh-CN" sz="1200" dirty="0"/>
              <a:t>Series</a:t>
            </a:r>
          </a:p>
        </p:txBody>
      </p:sp>
    </p:spTree>
    <p:extLst>
      <p:ext uri="{BB962C8B-B14F-4D97-AF65-F5344CB8AC3E}">
        <p14:creationId xmlns:p14="http://schemas.microsoft.com/office/powerpoint/2010/main" val="80906997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圓角矩形 41"/>
          <p:cNvSpPr/>
          <p:nvPr/>
        </p:nvSpPr>
        <p:spPr>
          <a:xfrm>
            <a:off x="2849884" y="1652563"/>
            <a:ext cx="2154164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6”</a:t>
            </a:r>
            <a:endParaRPr lang="zh-TW" altLang="en-US" sz="2000" b="1" dirty="0"/>
          </a:p>
        </p:txBody>
      </p:sp>
      <p:pic>
        <p:nvPicPr>
          <p:cNvPr id="67" name="圖片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17" y="2148248"/>
            <a:ext cx="1491238" cy="1242698"/>
          </a:xfrm>
          <a:prstGeom prst="rect">
            <a:avLst/>
          </a:prstGeom>
        </p:spPr>
      </p:pic>
      <p:sp>
        <p:nvSpPr>
          <p:cNvPr id="71" name="文字方塊 70"/>
          <p:cNvSpPr txBox="1"/>
          <p:nvPr/>
        </p:nvSpPr>
        <p:spPr>
          <a:xfrm>
            <a:off x="3312025" y="3360448"/>
            <a:ext cx="1154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EZ6x50i Series</a:t>
            </a:r>
            <a:endParaRPr lang="zh-TW" altLang="en-US" sz="1200" dirty="0"/>
          </a:p>
        </p:txBody>
      </p:sp>
      <p:sp>
        <p:nvSpPr>
          <p:cNvPr id="72" name="圓角矩形 71"/>
          <p:cNvSpPr/>
          <p:nvPr/>
        </p:nvSpPr>
        <p:spPr>
          <a:xfrm>
            <a:off x="2849884" y="3882222"/>
            <a:ext cx="2154164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8”</a:t>
            </a:r>
            <a:endParaRPr lang="zh-TW" altLang="en-US" sz="2000" b="1" dirty="0"/>
          </a:p>
        </p:txBody>
      </p:sp>
      <p:sp>
        <p:nvSpPr>
          <p:cNvPr id="73" name="矩形 72"/>
          <p:cNvSpPr/>
          <p:nvPr/>
        </p:nvSpPr>
        <p:spPr>
          <a:xfrm>
            <a:off x="3180570" y="5762801"/>
            <a:ext cx="13949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400" dirty="0"/>
              <a:t>HD830i+ series</a:t>
            </a:r>
            <a:endParaRPr lang="zh-TW" altLang="zh-TW" sz="1400" dirty="0"/>
          </a:p>
        </p:txBody>
      </p:sp>
      <p:pic>
        <p:nvPicPr>
          <p:cNvPr id="74" name="圖片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87" y="4458286"/>
            <a:ext cx="1957262" cy="1304515"/>
          </a:xfrm>
          <a:prstGeom prst="rect">
            <a:avLst/>
          </a:prstGeom>
        </p:spPr>
      </p:pic>
      <p:sp>
        <p:nvSpPr>
          <p:cNvPr id="29" name="圓角矩形 28"/>
          <p:cNvSpPr/>
          <p:nvPr/>
        </p:nvSpPr>
        <p:spPr>
          <a:xfrm>
            <a:off x="1405710" y="1660866"/>
            <a:ext cx="1152128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/>
              <a:t>Print width</a:t>
            </a:r>
            <a:endParaRPr lang="zh-TW" altLang="en-US" sz="1400" b="1" dirty="0"/>
          </a:p>
        </p:txBody>
      </p:sp>
      <p:sp>
        <p:nvSpPr>
          <p:cNvPr id="25" name="圓角矩形 24"/>
          <p:cNvSpPr/>
          <p:nvPr/>
        </p:nvSpPr>
        <p:spPr>
          <a:xfrm>
            <a:off x="1405710" y="3882222"/>
            <a:ext cx="1152128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/>
              <a:t>Print width</a:t>
            </a:r>
            <a:endParaRPr lang="zh-TW" altLang="en-US" sz="1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84784"/>
            <a:ext cx="1872208" cy="138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86092"/>
            <a:ext cx="1854572" cy="152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81128"/>
            <a:ext cx="1854572" cy="145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圓角矩形 15"/>
          <p:cNvSpPr/>
          <p:nvPr/>
        </p:nvSpPr>
        <p:spPr>
          <a:xfrm>
            <a:off x="1187624" y="620688"/>
            <a:ext cx="6768752" cy="36004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</a:rPr>
              <a:t>Industrial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 rot="16200000">
            <a:off x="-2966019" y="2857500"/>
            <a:ext cx="6858000" cy="1143000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lt"/>
                <a:ea typeface="+mn-ea"/>
                <a:cs typeface="+mn-cs"/>
              </a:rPr>
              <a:t>Product Line Classification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1737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圓角矩形 41"/>
          <p:cNvSpPr/>
          <p:nvPr/>
        </p:nvSpPr>
        <p:spPr>
          <a:xfrm>
            <a:off x="2927800" y="1556792"/>
            <a:ext cx="2629261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3”</a:t>
            </a:r>
            <a:endParaRPr lang="zh-TW" altLang="en-US" sz="2000" b="1" dirty="0"/>
          </a:p>
        </p:txBody>
      </p:sp>
      <p:sp>
        <p:nvSpPr>
          <p:cNvPr id="71" name="文字方塊 70"/>
          <p:cNvSpPr txBox="1"/>
          <p:nvPr/>
        </p:nvSpPr>
        <p:spPr>
          <a:xfrm>
            <a:off x="3227794" y="3219731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MX30+</a:t>
            </a:r>
            <a:endParaRPr lang="zh-TW" altLang="en-US" sz="1200" dirty="0"/>
          </a:p>
        </p:txBody>
      </p:sp>
      <p:sp>
        <p:nvSpPr>
          <p:cNvPr id="19" name="圓角矩形 18"/>
          <p:cNvSpPr/>
          <p:nvPr/>
        </p:nvSpPr>
        <p:spPr>
          <a:xfrm>
            <a:off x="1403648" y="1556792"/>
            <a:ext cx="1152128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/>
              <a:t>Print width</a:t>
            </a:r>
            <a:endParaRPr lang="zh-TW" altLang="en-US" sz="1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97335"/>
            <a:ext cx="1916449" cy="13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68" y="3017043"/>
            <a:ext cx="1915253" cy="13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68" y="4544755"/>
            <a:ext cx="1912568" cy="13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圓角矩形 19"/>
          <p:cNvSpPr/>
          <p:nvPr/>
        </p:nvSpPr>
        <p:spPr>
          <a:xfrm>
            <a:off x="1187624" y="620688"/>
            <a:ext cx="6768752" cy="36004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</a:rPr>
              <a:t>Mobile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21" name="標題 1"/>
          <p:cNvSpPr>
            <a:spLocks noGrp="1"/>
          </p:cNvSpPr>
          <p:nvPr>
            <p:ph type="title"/>
          </p:nvPr>
        </p:nvSpPr>
        <p:spPr>
          <a:xfrm rot="16200000">
            <a:off x="-2966019" y="2857500"/>
            <a:ext cx="6858000" cy="1143000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lt"/>
                <a:ea typeface="+mn-ea"/>
                <a:cs typeface="+mn-cs"/>
              </a:rPr>
              <a:t>Product Line Classification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56F9D32-D4BC-45EC-E7B9-EEE6A746F7E4}"/>
              </a:ext>
            </a:extLst>
          </p:cNvPr>
          <p:cNvSpPr txBox="1"/>
          <p:nvPr/>
        </p:nvSpPr>
        <p:spPr>
          <a:xfrm>
            <a:off x="4355976" y="3212976"/>
            <a:ext cx="752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MX30L+</a:t>
            </a:r>
            <a:endParaRPr lang="zh-TW" altLang="en-US" sz="1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6D9F33D-F31D-4C9A-9100-2A37ADD87E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1988840"/>
            <a:ext cx="1512168" cy="1226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F3CE5E9-74CE-D286-7123-1F690414E0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1" y="1988840"/>
            <a:ext cx="1508998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41259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R:\0_Marketing Support\Product_related - 產品相關\Product Photos - 產品圖片\GoDEX\print mech\PE200_PE300\Issue\190109\IMG_019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174" y="1972784"/>
            <a:ext cx="1274908" cy="104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圓角矩形 10"/>
          <p:cNvSpPr/>
          <p:nvPr/>
        </p:nvSpPr>
        <p:spPr>
          <a:xfrm>
            <a:off x="2927800" y="1493597"/>
            <a:ext cx="1656184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2”</a:t>
            </a:r>
            <a:endParaRPr lang="zh-TW" altLang="en-US" sz="1200" b="1" dirty="0"/>
          </a:p>
        </p:txBody>
      </p:sp>
      <p:sp>
        <p:nvSpPr>
          <p:cNvPr id="12" name="圓角矩形 11"/>
          <p:cNvSpPr/>
          <p:nvPr/>
        </p:nvSpPr>
        <p:spPr>
          <a:xfrm>
            <a:off x="2927800" y="3653837"/>
            <a:ext cx="1708302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3”</a:t>
            </a:r>
            <a:endParaRPr lang="zh-TW" altLang="en-US" sz="2000" b="1" dirty="0"/>
          </a:p>
        </p:txBody>
      </p:sp>
      <p:sp>
        <p:nvSpPr>
          <p:cNvPr id="13" name="圓角矩形 12"/>
          <p:cNvSpPr/>
          <p:nvPr/>
        </p:nvSpPr>
        <p:spPr>
          <a:xfrm>
            <a:off x="1403648" y="1493597"/>
            <a:ext cx="1152128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/>
              <a:t>Print width</a:t>
            </a:r>
            <a:endParaRPr lang="zh-TW" altLang="en-US" sz="1400" b="1" dirty="0"/>
          </a:p>
        </p:txBody>
      </p:sp>
      <p:sp>
        <p:nvSpPr>
          <p:cNvPr id="14" name="圓角矩形 13"/>
          <p:cNvSpPr/>
          <p:nvPr/>
        </p:nvSpPr>
        <p:spPr>
          <a:xfrm>
            <a:off x="1403648" y="3653837"/>
            <a:ext cx="1152128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/>
              <a:t>Print width</a:t>
            </a:r>
            <a:endParaRPr lang="zh-TW" altLang="en-US" sz="1400" b="1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270668" y="3013368"/>
            <a:ext cx="1067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PE200 Series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3290168" y="5188707"/>
            <a:ext cx="1067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PE300 Series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67950"/>
            <a:ext cx="1852800" cy="134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46" y="3140968"/>
            <a:ext cx="1870385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46" y="4632548"/>
            <a:ext cx="1870385" cy="136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R:\0_Marketing Support\Product_related - 產品相關\Product Photos - 產品圖片\GoDEX\print mech\PE200_PE300\Issue\190109\IMG_019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90" y="4013877"/>
            <a:ext cx="1609072" cy="131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圓角矩形 17"/>
          <p:cNvSpPr/>
          <p:nvPr/>
        </p:nvSpPr>
        <p:spPr>
          <a:xfrm>
            <a:off x="1187624" y="620688"/>
            <a:ext cx="6768752" cy="36004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</a:rPr>
              <a:t>Print Mechanism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9" name="標題 1"/>
          <p:cNvSpPr>
            <a:spLocks noGrp="1"/>
          </p:cNvSpPr>
          <p:nvPr>
            <p:ph type="title"/>
          </p:nvPr>
        </p:nvSpPr>
        <p:spPr>
          <a:xfrm rot="16200000">
            <a:off x="-2966019" y="2857500"/>
            <a:ext cx="6858000" cy="1143000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lt"/>
                <a:ea typeface="+mn-ea"/>
                <a:cs typeface="+mn-cs"/>
              </a:rPr>
              <a:t>Product Line Classification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54418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D330747F-DFFC-4DCA-B6C0-9306FC14E500}"/>
              </a:ext>
            </a:extLst>
          </p:cNvPr>
          <p:cNvSpPr txBox="1">
            <a:spLocks/>
          </p:cNvSpPr>
          <p:nvPr/>
        </p:nvSpPr>
        <p:spPr>
          <a:xfrm rot="16200000">
            <a:off x="-2966019" y="2857500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>
                <a:latin typeface="+mn-lt"/>
                <a:ea typeface="+mn-ea"/>
                <a:cs typeface="+mn-cs"/>
              </a:rPr>
              <a:t>Product Line Classification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4" name="圓角矩形 17">
            <a:extLst>
              <a:ext uri="{FF2B5EF4-FFF2-40B4-BE49-F238E27FC236}">
                <a16:creationId xmlns:a16="http://schemas.microsoft.com/office/drawing/2014/main" id="{86EC3183-4545-4478-A9BB-CD9FE7761261}"/>
              </a:ext>
            </a:extLst>
          </p:cNvPr>
          <p:cNvSpPr/>
          <p:nvPr/>
        </p:nvSpPr>
        <p:spPr>
          <a:xfrm>
            <a:off x="1403648" y="1628800"/>
            <a:ext cx="1152128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/>
              <a:t>Print width</a:t>
            </a:r>
            <a:endParaRPr lang="zh-TW" altLang="en-US" sz="1400" b="1" dirty="0"/>
          </a:p>
        </p:txBody>
      </p:sp>
      <p:sp>
        <p:nvSpPr>
          <p:cNvPr id="5" name="圓角矩形 10">
            <a:extLst>
              <a:ext uri="{FF2B5EF4-FFF2-40B4-BE49-F238E27FC236}">
                <a16:creationId xmlns:a16="http://schemas.microsoft.com/office/drawing/2014/main" id="{355225A9-FC3B-4A94-B254-6B6F69E6DE3F}"/>
              </a:ext>
            </a:extLst>
          </p:cNvPr>
          <p:cNvSpPr/>
          <p:nvPr/>
        </p:nvSpPr>
        <p:spPr>
          <a:xfrm>
            <a:off x="2928390" y="1628800"/>
            <a:ext cx="1656184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2”</a:t>
            </a:r>
            <a:endParaRPr lang="zh-TW" altLang="en-US" sz="1200" b="1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480C414-4387-426F-BC96-6613048AB3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60" y="4371380"/>
            <a:ext cx="1639244" cy="163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8879DBF-FB4B-46E1-B344-8B6EB0BD1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31" y="4348109"/>
            <a:ext cx="2308190" cy="1685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ãmobile health clinics care serviceãçåçæå°çµæ">
            <a:extLst>
              <a:ext uri="{FF2B5EF4-FFF2-40B4-BE49-F238E27FC236}">
                <a16:creationId xmlns:a16="http://schemas.microsoft.com/office/drawing/2014/main" id="{CF099633-22B5-444A-AAD8-0801A1EB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743" y="4376594"/>
            <a:ext cx="2583744" cy="163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標題 13">
            <a:extLst>
              <a:ext uri="{FF2B5EF4-FFF2-40B4-BE49-F238E27FC236}">
                <a16:creationId xmlns:a16="http://schemas.microsoft.com/office/drawing/2014/main" id="{B39613BE-81E3-4CFA-B0A3-CD0032F07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029" y="584528"/>
            <a:ext cx="6203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Automated Tube Labeling System  </a:t>
            </a:r>
            <a:endParaRPr lang="zh-TW" altLang="en-US" sz="2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4E8821A1-E30A-4C4E-B569-34672CA44601}"/>
              </a:ext>
            </a:extLst>
          </p:cNvPr>
          <p:cNvSpPr txBox="1">
            <a:spLocks/>
          </p:cNvSpPr>
          <p:nvPr/>
        </p:nvSpPr>
        <p:spPr bwMode="auto">
          <a:xfrm>
            <a:off x="5364088" y="2492896"/>
            <a:ext cx="244827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zh-TW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  <a:ea typeface="Arial Unicode MS" pitchFamily="34" charset="-120"/>
                <a:cs typeface="Arial" charset="0"/>
              </a:rPr>
              <a:t>GTL-100</a:t>
            </a:r>
            <a:endParaRPr lang="zh-TW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  <a:ea typeface="Arial Unicode MS" pitchFamily="34" charset="-120"/>
              <a:cs typeface="Arial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47DFAC2-ABC2-0E49-EE78-0E2F86EDDF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88840"/>
            <a:ext cx="3635896" cy="222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95389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1263997"/>
            <a:ext cx="9144000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400" b="1" dirty="0">
                <a:solidFill>
                  <a:schemeClr val="tx1"/>
                </a:solidFill>
              </a:rPr>
              <a:t>About </a:t>
            </a:r>
            <a:r>
              <a:rPr lang="en-US" altLang="zh-CN" sz="5400" b="1" dirty="0" err="1">
                <a:solidFill>
                  <a:schemeClr val="tx1"/>
                </a:solidFill>
              </a:rPr>
              <a:t>GoDEX</a:t>
            </a:r>
            <a:endParaRPr lang="en-US" altLang="zh-CN" sz="5400" b="1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63688" y="2564904"/>
            <a:ext cx="4392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Company Profile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Missions / Objectives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Milestones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Financial Numbers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Awards / Certifications</a:t>
            </a:r>
          </a:p>
        </p:txBody>
      </p:sp>
    </p:spTree>
    <p:extLst>
      <p:ext uri="{BB962C8B-B14F-4D97-AF65-F5344CB8AC3E}">
        <p14:creationId xmlns:p14="http://schemas.microsoft.com/office/powerpoint/2010/main" val="131854684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:\Working Data\Godex _Marketing support\Presentation\Presentation_Jose\T10_view12_400x4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894" y="3067359"/>
            <a:ext cx="2030398" cy="2030398"/>
          </a:xfrm>
          <a:prstGeom prst="rect">
            <a:avLst/>
          </a:prstGeom>
          <a:noFill/>
          <a:effectLst/>
        </p:spPr>
      </p:pic>
      <p:pic>
        <p:nvPicPr>
          <p:cNvPr id="8" name="Picture 2" descr="\\FILESERVER\Dept_Data\Sales\Marketing\0_Marketing Support\GoDEX_Product_Related\Product Photos\T Rewinder\Issue\T20\T20_view12_1200x1200_labe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82" y="3067359"/>
            <a:ext cx="2264330" cy="226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010428" y="2046147"/>
            <a:ext cx="1695524" cy="635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altLang="zh-TW" sz="2461" b="1" dirty="0">
                <a:solidFill>
                  <a:schemeClr val="tx2"/>
                </a:solidFill>
                <a:latin typeface="Century Gothic" panose="020B0502020202020204" pitchFamily="34" charset="0"/>
                <a:sym typeface="Helvetica Light"/>
              </a:rPr>
              <a:t>T-10</a:t>
            </a:r>
          </a:p>
          <a:p>
            <a:pPr algn="ctr" defTabSz="410751" latinLnBrk="1" hangingPunct="0"/>
            <a:r>
              <a:rPr lang="en-US" altLang="zh-TW" sz="1200" b="1" dirty="0">
                <a:solidFill>
                  <a:schemeClr val="tx2"/>
                </a:solidFill>
                <a:latin typeface="Century Gothic" panose="020B0502020202020204" pitchFamily="34" charset="0"/>
                <a:sym typeface="Helvetica Light"/>
              </a:rPr>
              <a:t>(4”)</a:t>
            </a:r>
            <a:endParaRPr lang="zh-TW" altLang="en-US" sz="1200" b="1" dirty="0">
              <a:solidFill>
                <a:schemeClr val="tx2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662404" y="2014992"/>
            <a:ext cx="1695524" cy="6662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altLang="zh-TW" sz="2461" b="1" dirty="0">
                <a:solidFill>
                  <a:schemeClr val="tx2"/>
                </a:solidFill>
                <a:latin typeface="Century Gothic" panose="020B0502020202020204" pitchFamily="34" charset="0"/>
                <a:sym typeface="Helvetica Light"/>
              </a:rPr>
              <a:t>T-20</a:t>
            </a:r>
          </a:p>
          <a:p>
            <a:pPr algn="ctr" defTabSz="410751" latinLnBrk="1" hangingPunct="0"/>
            <a:r>
              <a:rPr lang="en-US" altLang="zh-TW" sz="1400" b="1" dirty="0">
                <a:solidFill>
                  <a:schemeClr val="tx2"/>
                </a:solidFill>
                <a:latin typeface="Century Gothic" panose="020B0502020202020204" pitchFamily="34" charset="0"/>
                <a:sym typeface="Helvetica Light"/>
              </a:rPr>
              <a:t>(6”)</a:t>
            </a:r>
            <a:endParaRPr lang="zh-TW" altLang="en-US" sz="1400" b="1" dirty="0">
              <a:solidFill>
                <a:schemeClr val="tx2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851250" y="1930236"/>
            <a:ext cx="1695524" cy="450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altLang="zh-TW" sz="2461" b="1" dirty="0">
                <a:solidFill>
                  <a:schemeClr val="tx2"/>
                </a:solidFill>
                <a:latin typeface="Century Gothic" panose="020B0502020202020204" pitchFamily="34" charset="0"/>
                <a:sym typeface="Helvetica Light"/>
              </a:rPr>
              <a:t>LH-100</a:t>
            </a:r>
            <a:endParaRPr lang="zh-TW" altLang="en-US" sz="2461" b="1" dirty="0">
              <a:solidFill>
                <a:schemeClr val="tx2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4" y="2309905"/>
            <a:ext cx="2076508" cy="3114439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 flipH="1">
            <a:off x="2377790" y="1499847"/>
            <a:ext cx="213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Label </a:t>
            </a:r>
            <a:r>
              <a:rPr lang="en-US" altLang="zh-TW" dirty="0" err="1"/>
              <a:t>Rewinder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455945" y="1499847"/>
            <a:ext cx="209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External Label Stand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1187624" y="620688"/>
            <a:ext cx="6768752" cy="36004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</a:rPr>
              <a:t>Accessories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標題 1"/>
          <p:cNvSpPr>
            <a:spLocks noGrp="1"/>
          </p:cNvSpPr>
          <p:nvPr>
            <p:ph type="title"/>
          </p:nvPr>
        </p:nvSpPr>
        <p:spPr>
          <a:xfrm rot="16200000">
            <a:off x="-2966019" y="2857500"/>
            <a:ext cx="6858000" cy="1143000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lt"/>
                <a:ea typeface="+mn-ea"/>
                <a:cs typeface="+mn-cs"/>
              </a:rPr>
              <a:t>Product Line Classification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8825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5" y="1556792"/>
            <a:ext cx="7710983" cy="5140655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1210385" y="1979823"/>
            <a:ext cx="442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High quality GoDEX thermal transfer ribbons. </a:t>
            </a:r>
          </a:p>
          <a:p>
            <a:r>
              <a:rPr lang="en-US" altLang="zh-TW" dirty="0"/>
              <a:t>(Wax/Semi/Resin)</a:t>
            </a:r>
            <a:endParaRPr lang="zh-TW" altLang="en-US" dirty="0"/>
          </a:p>
        </p:txBody>
      </p:sp>
      <p:pic>
        <p:nvPicPr>
          <p:cNvPr id="30" name="Picture 4" descr="\\FILESERVER\Dept_Data\Sales\Marketing\0_Marketing Support\GoDEX_Product_Related\Product Photos\Wristband\Issue\Wristband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957" y="5201309"/>
            <a:ext cx="1227326" cy="53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69" y="1544284"/>
            <a:ext cx="1943983" cy="1517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圓角矩形 11"/>
          <p:cNvSpPr/>
          <p:nvPr/>
        </p:nvSpPr>
        <p:spPr>
          <a:xfrm>
            <a:off x="1187624" y="620688"/>
            <a:ext cx="6768752" cy="36004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</a:rPr>
              <a:t>Ribbon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 rot="16200000">
            <a:off x="-2966019" y="2857500"/>
            <a:ext cx="6858000" cy="1143000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lt"/>
                <a:ea typeface="+mn-ea"/>
                <a:cs typeface="+mn-cs"/>
              </a:rPr>
              <a:t>Product Line Classification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51698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16E80CA-AD01-55F5-B808-A2B8466BC6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05064"/>
            <a:ext cx="3096344" cy="309634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268760"/>
            <a:ext cx="4563423" cy="3045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文字方塊 15"/>
          <p:cNvSpPr txBox="1"/>
          <p:nvPr/>
        </p:nvSpPr>
        <p:spPr>
          <a:xfrm>
            <a:off x="4319163" y="4581128"/>
            <a:ext cx="39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latin typeface="Century Gothic" panose="020B0502020202020204" pitchFamily="34" charset="0"/>
              </a:rPr>
              <a:t>LABEL DESIGN SOFTWARE</a:t>
            </a:r>
            <a:endParaRPr lang="zh-TW" alt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394226" y="4944070"/>
            <a:ext cx="3944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- User Friendly</a:t>
            </a:r>
          </a:p>
          <a:p>
            <a:r>
              <a:rPr lang="en-US" altLang="zh-TW" sz="1600" dirty="0"/>
              <a:t>- Database support</a:t>
            </a:r>
          </a:p>
          <a:p>
            <a:r>
              <a:rPr lang="en-US" altLang="zh-TW" sz="1600" dirty="0"/>
              <a:t>- What You See is What You Get (WYSIWYG)</a:t>
            </a:r>
            <a:endParaRPr lang="zh-TW" altLang="en-US" sz="1600" dirty="0"/>
          </a:p>
        </p:txBody>
      </p:sp>
      <p:sp>
        <p:nvSpPr>
          <p:cNvPr id="10" name="圓角矩形 9"/>
          <p:cNvSpPr/>
          <p:nvPr/>
        </p:nvSpPr>
        <p:spPr>
          <a:xfrm>
            <a:off x="1187624" y="620688"/>
            <a:ext cx="6768752" cy="36004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</a:rPr>
              <a:t>Software – </a:t>
            </a:r>
            <a:r>
              <a:rPr lang="en-US" altLang="zh-TW" sz="3200" b="1" dirty="0" err="1">
                <a:solidFill>
                  <a:schemeClr val="tx1"/>
                </a:solidFill>
              </a:rPr>
              <a:t>GoLabel</a:t>
            </a:r>
            <a:r>
              <a:rPr lang="en-US" altLang="zh-TW" sz="3200" b="1" dirty="0">
                <a:solidFill>
                  <a:schemeClr val="tx1"/>
                </a:solidFill>
              </a:rPr>
              <a:t> II (Windows)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 rot="16200000">
            <a:off x="-2966019" y="2857500"/>
            <a:ext cx="6858000" cy="1143000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lt"/>
                <a:ea typeface="+mn-ea"/>
                <a:cs typeface="+mn-cs"/>
              </a:rPr>
              <a:t>Product Line Classification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D02315A-0BB2-AA3F-86FA-2C19C736E3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16832"/>
            <a:ext cx="1563637" cy="15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9926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E33A5F41-971D-C81C-D402-6BAA1F69C8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0">
            <a:off x="-2943200" y="2943200"/>
            <a:ext cx="6858000" cy="9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latin typeface="+mn-lt"/>
                <a:ea typeface="+mn-ea"/>
                <a:cs typeface="+mn-cs"/>
              </a:rPr>
              <a:t>Product Line Classification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4" name="圓角矩形 6">
            <a:extLst>
              <a:ext uri="{FF2B5EF4-FFF2-40B4-BE49-F238E27FC236}">
                <a16:creationId xmlns:a16="http://schemas.microsoft.com/office/drawing/2014/main" id="{52D13DEF-E0B4-EC94-B871-24D3D2AAA8DA}"/>
              </a:ext>
            </a:extLst>
          </p:cNvPr>
          <p:cNvSpPr/>
          <p:nvPr/>
        </p:nvSpPr>
        <p:spPr>
          <a:xfrm>
            <a:off x="1187624" y="620688"/>
            <a:ext cx="6768752" cy="36004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</a:rPr>
              <a:t>Software – </a:t>
            </a:r>
            <a:r>
              <a:rPr lang="en-US" altLang="zh-TW" sz="3200" b="1" dirty="0" err="1">
                <a:solidFill>
                  <a:schemeClr val="tx1"/>
                </a:solidFill>
              </a:rPr>
              <a:t>GoRibbon</a:t>
            </a:r>
            <a:r>
              <a:rPr lang="en-US" altLang="zh-TW" sz="3200" b="1" dirty="0">
                <a:solidFill>
                  <a:schemeClr val="tx1"/>
                </a:solidFill>
              </a:rPr>
              <a:t> (Windows)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83487A2-DC26-53CC-3519-C10EE17CC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581128"/>
            <a:ext cx="1924050" cy="149542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7F7D537-46EF-733B-C539-36A728E54FC5}"/>
              </a:ext>
            </a:extLst>
          </p:cNvPr>
          <p:cNvSpPr txBox="1"/>
          <p:nvPr/>
        </p:nvSpPr>
        <p:spPr>
          <a:xfrm>
            <a:off x="1331640" y="1268760"/>
            <a:ext cx="56886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b="0" i="0" dirty="0">
                <a:effectLst/>
              </a:rPr>
              <a:t>Software for Satin Ribbon Printing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b="0" i="0" dirty="0">
                <a:effectLst/>
              </a:rPr>
              <a:t>It has an intuitive user interface for easy operation. When paired with our custom media guide, </a:t>
            </a:r>
            <a:r>
              <a:rPr lang="en-US" altLang="zh-TW" b="0" i="0" dirty="0" err="1">
                <a:effectLst/>
              </a:rPr>
              <a:t>GoRibbon</a:t>
            </a:r>
            <a:r>
              <a:rPr lang="en-US" altLang="zh-TW" b="0" i="0" dirty="0">
                <a:effectLst/>
              </a:rPr>
              <a:t> supports multiple slots satin ribbon printing to create custom gift ribbons. This software works with all </a:t>
            </a:r>
            <a:r>
              <a:rPr lang="en-US" altLang="zh-TW" b="0" i="0" dirty="0" err="1">
                <a:effectLst/>
              </a:rPr>
              <a:t>GoDEX</a:t>
            </a:r>
            <a:r>
              <a:rPr lang="en-US" altLang="zh-TW" b="0" i="0" dirty="0">
                <a:effectLst/>
              </a:rPr>
              <a:t> printers so you can download and start printing today.</a:t>
            </a:r>
          </a:p>
          <a:p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AB05D4C-E517-3505-D529-611C678A9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3717032"/>
            <a:ext cx="4913187" cy="282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516F5801-FDA7-40C8-BED4-82058592F683}"/>
              </a:ext>
            </a:extLst>
          </p:cNvPr>
          <p:cNvSpPr txBox="1">
            <a:spLocks/>
          </p:cNvSpPr>
          <p:nvPr/>
        </p:nvSpPr>
        <p:spPr>
          <a:xfrm rot="16200000">
            <a:off x="-2966019" y="2857500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latin typeface="+mn-lt"/>
                <a:ea typeface="+mn-ea"/>
                <a:cs typeface="+mn-cs"/>
              </a:rPr>
              <a:t>Product Line Classification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4" name="圓角矩形 6">
            <a:extLst>
              <a:ext uri="{FF2B5EF4-FFF2-40B4-BE49-F238E27FC236}">
                <a16:creationId xmlns:a16="http://schemas.microsoft.com/office/drawing/2014/main" id="{00F456FB-89B9-40C6-A8ED-8918C9FF1CCC}"/>
              </a:ext>
            </a:extLst>
          </p:cNvPr>
          <p:cNvSpPr/>
          <p:nvPr/>
        </p:nvSpPr>
        <p:spPr>
          <a:xfrm>
            <a:off x="1187624" y="620688"/>
            <a:ext cx="6768752" cy="36004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</a:rPr>
              <a:t>Software – </a:t>
            </a:r>
            <a:r>
              <a:rPr lang="en-US" altLang="zh-TW" sz="3200" b="1" dirty="0" err="1">
                <a:solidFill>
                  <a:schemeClr val="tx1"/>
                </a:solidFill>
              </a:rPr>
              <a:t>GoUtility</a:t>
            </a:r>
            <a:r>
              <a:rPr lang="en-US" altLang="zh-TW" sz="3200" b="1" dirty="0">
                <a:solidFill>
                  <a:schemeClr val="tx1"/>
                </a:solidFill>
              </a:rPr>
              <a:t> (Windows)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文字版面配置區 1">
            <a:extLst>
              <a:ext uri="{FF2B5EF4-FFF2-40B4-BE49-F238E27FC236}">
                <a16:creationId xmlns:a16="http://schemas.microsoft.com/office/drawing/2014/main" id="{B59739AC-B68A-4F0A-A6DF-0EE6930AF158}"/>
              </a:ext>
            </a:extLst>
          </p:cNvPr>
          <p:cNvSpPr txBox="1">
            <a:spLocks/>
          </p:cNvSpPr>
          <p:nvPr/>
        </p:nvSpPr>
        <p:spPr>
          <a:xfrm>
            <a:off x="1257300" y="1062329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Printer Control</a:t>
            </a:r>
          </a:p>
          <a:p>
            <a:r>
              <a:rPr lang="en-US" altLang="zh-CN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Resource Management</a:t>
            </a:r>
          </a:p>
          <a:p>
            <a:r>
              <a:rPr lang="en-US" altLang="zh-CN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File Download</a:t>
            </a:r>
          </a:p>
          <a:p>
            <a:r>
              <a:rPr lang="en-US" altLang="zh-CN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Scheduling Job</a:t>
            </a:r>
          </a:p>
          <a:p>
            <a:r>
              <a:rPr lang="en-US" altLang="zh-CN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SNMP Server</a:t>
            </a:r>
          </a:p>
          <a:p>
            <a:r>
              <a:rPr lang="en-US" altLang="zh-CN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XML Server</a:t>
            </a:r>
          </a:p>
          <a:p>
            <a:endParaRPr lang="en-US" altLang="zh-CN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974B28D-BB3C-4016-88D3-89DB0A688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935659"/>
            <a:ext cx="6228184" cy="389261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3EDAB83-CB72-BEFC-EA14-E4108DD6A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196752"/>
            <a:ext cx="1368152" cy="11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1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6">
            <a:extLst>
              <a:ext uri="{FF2B5EF4-FFF2-40B4-BE49-F238E27FC236}">
                <a16:creationId xmlns:a16="http://schemas.microsoft.com/office/drawing/2014/main" id="{3370F5BB-C08C-E024-86C2-0FCB0966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</a:rPr>
              <a:t>Software – </a:t>
            </a:r>
            <a:r>
              <a:rPr lang="en-US" altLang="zh-TW" sz="3200" b="1" dirty="0" err="1">
                <a:solidFill>
                  <a:schemeClr val="tx1"/>
                </a:solidFill>
              </a:rPr>
              <a:t>GoTools</a:t>
            </a:r>
            <a:r>
              <a:rPr lang="en-US" altLang="zh-TW" sz="3200" b="1" dirty="0">
                <a:solidFill>
                  <a:schemeClr val="tx1"/>
                </a:solidFill>
              </a:rPr>
              <a:t> (Windows)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60EC6FA8-288A-CBE6-FF99-2F63436BD140}"/>
              </a:ext>
            </a:extLst>
          </p:cNvPr>
          <p:cNvSpPr txBox="1">
            <a:spLocks/>
          </p:cNvSpPr>
          <p:nvPr/>
        </p:nvSpPr>
        <p:spPr>
          <a:xfrm rot="16200000">
            <a:off x="-2966019" y="2857500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latin typeface="+mn-lt"/>
                <a:ea typeface="+mn-ea"/>
                <a:cs typeface="+mn-cs"/>
              </a:rPr>
              <a:t>Product Line Classification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5ECC68A-EA03-6DCA-2E1F-CADBE1D34D9D}"/>
              </a:ext>
            </a:extLst>
          </p:cNvPr>
          <p:cNvSpPr txBox="1"/>
          <p:nvPr/>
        </p:nvSpPr>
        <p:spPr>
          <a:xfrm>
            <a:off x="1259632" y="1340768"/>
            <a:ext cx="462343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0" i="0" dirty="0">
                <a:effectLst/>
              </a:rPr>
              <a:t>Forget about complicated software installing, </a:t>
            </a:r>
            <a:r>
              <a:rPr lang="en-US" altLang="zh-TW" b="0" i="0" dirty="0" err="1">
                <a:effectLst/>
              </a:rPr>
              <a:t>GoTools</a:t>
            </a:r>
            <a:r>
              <a:rPr lang="en-US" altLang="zh-TW" b="0" i="0" dirty="0">
                <a:effectLst/>
              </a:rPr>
              <a:t> will lead to the easiest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0" i="0" dirty="0" err="1">
                <a:solidFill>
                  <a:srgbClr val="000000"/>
                </a:solidFill>
                <a:effectLst/>
              </a:rPr>
              <a:t>GoTools</a:t>
            </a:r>
            <a:r>
              <a:rPr lang="en-US" altLang="zh-TW" b="0" i="0" dirty="0">
                <a:solidFill>
                  <a:srgbClr val="000000"/>
                </a:solidFill>
                <a:effectLst/>
              </a:rPr>
              <a:t> has contained </a:t>
            </a:r>
            <a:r>
              <a:rPr lang="en-US" altLang="zh-TW" b="0" i="0" dirty="0" err="1">
                <a:solidFill>
                  <a:srgbClr val="000000"/>
                </a:solidFill>
                <a:effectLst/>
              </a:rPr>
              <a:t>GoConfig</a:t>
            </a:r>
            <a:r>
              <a:rPr lang="en-US" altLang="zh-TW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altLang="zh-TW" b="0" i="0" dirty="0" err="1">
                <a:solidFill>
                  <a:srgbClr val="000000"/>
                </a:solidFill>
                <a:effectLst/>
              </a:rPr>
              <a:t>GoDoctor</a:t>
            </a:r>
            <a:r>
              <a:rPr lang="en-US" altLang="zh-TW" b="0" i="0" dirty="0">
                <a:solidFill>
                  <a:srgbClr val="000000"/>
                </a:solidFill>
                <a:effectLst/>
              </a:rPr>
              <a:t> , </a:t>
            </a:r>
            <a:r>
              <a:rPr lang="en-US" altLang="zh-TW" b="0" i="0" dirty="0" err="1">
                <a:solidFill>
                  <a:srgbClr val="000000"/>
                </a:solidFill>
                <a:effectLst/>
              </a:rPr>
              <a:t>Goloader</a:t>
            </a:r>
            <a:r>
              <a:rPr lang="en-US" altLang="zh-TW" b="0" i="0" dirty="0">
                <a:solidFill>
                  <a:srgbClr val="000000"/>
                </a:solidFill>
                <a:effectLst/>
              </a:rPr>
              <a:t> and </a:t>
            </a:r>
            <a:r>
              <a:rPr lang="en-US" altLang="zh-TW" b="0" i="0" dirty="0" err="1">
                <a:solidFill>
                  <a:srgbClr val="000000"/>
                </a:solidFill>
                <a:effectLst/>
              </a:rPr>
              <a:t>GoUpdate</a:t>
            </a:r>
            <a:r>
              <a:rPr lang="en-US" altLang="zh-TW" b="0" i="0" dirty="0">
                <a:solidFill>
                  <a:srgbClr val="000000"/>
                </a:solidFill>
                <a:effectLst/>
              </a:rPr>
              <a:t> to assist our network of distributors integrate our printers efficiently.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0" i="0" dirty="0">
                <a:solidFill>
                  <a:srgbClr val="000000"/>
                </a:solidFill>
                <a:effectLst/>
              </a:rPr>
              <a:t>These 4 </a:t>
            </a:r>
            <a:r>
              <a:rPr lang="en-US" altLang="zh-TW" b="0" i="0" dirty="0" err="1">
                <a:solidFill>
                  <a:srgbClr val="000000"/>
                </a:solidFill>
                <a:effectLst/>
              </a:rPr>
              <a:t>Godex</a:t>
            </a:r>
            <a:r>
              <a:rPr lang="en-US" altLang="zh-TW" b="0" i="0" dirty="0">
                <a:solidFill>
                  <a:srgbClr val="000000"/>
                </a:solidFill>
                <a:effectLst/>
              </a:rPr>
              <a:t> tools will not require any commands or programming to configure preference settings; trouble shooting and loading / unloading fonts or label formats and provide superb user experience.</a:t>
            </a:r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4CE21FA-BECF-0D89-3B7B-9A1A53AB8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556792"/>
            <a:ext cx="218111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37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2"/>
          <p:cNvSpPr>
            <a:spLocks noGrp="1"/>
          </p:cNvSpPr>
          <p:nvPr>
            <p:ph idx="4294967295"/>
          </p:nvPr>
        </p:nvSpPr>
        <p:spPr>
          <a:xfrm>
            <a:off x="1259632" y="1556792"/>
            <a:ext cx="6649177" cy="4351337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Available for both iOS and Android system</a:t>
            </a:r>
          </a:p>
          <a:p>
            <a:r>
              <a:rPr lang="en-US" altLang="zh-TW" sz="2000" dirty="0"/>
              <a:t>Easy to operate</a:t>
            </a:r>
          </a:p>
          <a:p>
            <a:r>
              <a:rPr lang="en-US" altLang="zh-TW" sz="2000" dirty="0"/>
              <a:t>Available for Recall Label</a:t>
            </a:r>
          </a:p>
          <a:p>
            <a:r>
              <a:rPr lang="en-US" altLang="zh-TW" sz="2000" dirty="0"/>
              <a:t>Quick for Printer setting</a:t>
            </a:r>
          </a:p>
          <a:p>
            <a:r>
              <a:rPr lang="en-US" altLang="zh-TW" sz="2000" dirty="0"/>
              <a:t>Database supported. </a:t>
            </a:r>
            <a:endParaRPr lang="zh-TW" altLang="en-US" sz="2000" dirty="0"/>
          </a:p>
        </p:txBody>
      </p:sp>
      <p:sp>
        <p:nvSpPr>
          <p:cNvPr id="7" name="圓角矩形 6"/>
          <p:cNvSpPr/>
          <p:nvPr/>
        </p:nvSpPr>
        <p:spPr>
          <a:xfrm>
            <a:off x="1187624" y="620688"/>
            <a:ext cx="6768752" cy="36004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</a:rPr>
              <a:t>App - </a:t>
            </a:r>
            <a:r>
              <a:rPr lang="en-US" altLang="zh-TW" sz="3200" b="1" dirty="0" err="1">
                <a:solidFill>
                  <a:schemeClr val="tx1"/>
                </a:solidFill>
              </a:rPr>
              <a:t>GoAPP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 rot="16200000">
            <a:off x="-2966019" y="2857500"/>
            <a:ext cx="6858000" cy="1143000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lt"/>
                <a:ea typeface="+mn-ea"/>
                <a:cs typeface="+mn-cs"/>
              </a:rPr>
              <a:t>Product Line Classification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1618C59-0592-E572-4D2F-BAE374A43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117255"/>
            <a:ext cx="2448272" cy="474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72902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0D02879C-E194-1861-6061-EB5D40DC449D}"/>
              </a:ext>
            </a:extLst>
          </p:cNvPr>
          <p:cNvSpPr txBox="1">
            <a:spLocks/>
          </p:cNvSpPr>
          <p:nvPr/>
        </p:nvSpPr>
        <p:spPr>
          <a:xfrm rot="16200000">
            <a:off x="-2966019" y="2857500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latin typeface="+mn-lt"/>
                <a:ea typeface="+mn-ea"/>
                <a:cs typeface="+mn-cs"/>
              </a:rPr>
              <a:t>Product Line Classification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4" name="圓角矩形 6">
            <a:extLst>
              <a:ext uri="{FF2B5EF4-FFF2-40B4-BE49-F238E27FC236}">
                <a16:creationId xmlns:a16="http://schemas.microsoft.com/office/drawing/2014/main" id="{1EBC217C-A5D9-F910-FA6D-F53570336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</a:rPr>
              <a:t>App - </a:t>
            </a:r>
            <a:r>
              <a:rPr lang="en-US" altLang="zh-TW" sz="3200" b="1" dirty="0" err="1">
                <a:solidFill>
                  <a:schemeClr val="tx1"/>
                </a:solidFill>
              </a:rPr>
              <a:t>GoTools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A842A881-E11F-4EF6-BB93-8C0A2607BF62}"/>
              </a:ext>
            </a:extLst>
          </p:cNvPr>
          <p:cNvSpPr txBox="1">
            <a:spLocks/>
          </p:cNvSpPr>
          <p:nvPr/>
        </p:nvSpPr>
        <p:spPr>
          <a:xfrm>
            <a:off x="1115616" y="1412776"/>
            <a:ext cx="6649177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dirty="0"/>
              <a:t>Available for android</a:t>
            </a:r>
          </a:p>
          <a:p>
            <a:r>
              <a:rPr lang="en-US" altLang="zh-TW" sz="2000" dirty="0"/>
              <a:t>Easy to check printer status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BD1FF7B-B652-6772-6948-67CFEDA85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772816"/>
            <a:ext cx="2795665" cy="461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27021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800" b="1" dirty="0">
                <a:latin typeface="+mn-lt"/>
                <a:ea typeface="+mn-ea"/>
                <a:cs typeface="+mn-cs"/>
              </a:rPr>
              <a:t>Customizing Programs</a:t>
            </a:r>
            <a:endParaRPr lang="zh-TW" altLang="en-US" sz="3800" b="1" dirty="0">
              <a:latin typeface="+mn-lt"/>
              <a:ea typeface="+mn-ea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604510" y="1474916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ODM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07043" y="2667973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Generic Branding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300192" y="162880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OEM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604510" y="1845940"/>
            <a:ext cx="13113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flipV="1">
            <a:off x="3507043" y="3037305"/>
            <a:ext cx="2159566" cy="16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6300192" y="1999824"/>
            <a:ext cx="14401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1172461" y="1975480"/>
            <a:ext cx="21754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400" dirty="0"/>
              <a:t>As an Original Design Manufacture, GODEX supplies the customer with a custom product that has been designed by GODEX to meet customer’s specifications.</a:t>
            </a:r>
            <a:endParaRPr lang="zh-TW" altLang="en-US" sz="1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3506315" y="3057005"/>
            <a:ext cx="217540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400" dirty="0"/>
              <a:t>A barcode printer product from GODEX that has no brand on it at all,  so that you can brand and personalize this product yourself, in your facility. </a:t>
            </a:r>
            <a:endParaRPr lang="zh-TW" altLang="en-US" sz="14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5830552" y="2124506"/>
            <a:ext cx="234184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400" dirty="0"/>
              <a:t>GODEX manufactures products typically for another manufacturer and under that manufacturers brand name. These products can be complete printers or printer components.</a:t>
            </a:r>
            <a:endParaRPr lang="zh-TW" altLang="en-US" sz="1400" dirty="0"/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 rot="16200000">
            <a:off x="-2966019" y="2857500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>
                <a:latin typeface="+mn-lt"/>
                <a:ea typeface="+mn-ea"/>
                <a:cs typeface="+mn-cs"/>
              </a:rPr>
              <a:t>Customizing 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98112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96"/>
          <p:cNvSpPr/>
          <p:nvPr/>
        </p:nvSpPr>
        <p:spPr>
          <a:xfrm>
            <a:off x="2857475" y="515874"/>
            <a:ext cx="457657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6600" dirty="0"/>
              <a:t>Contact Us</a:t>
            </a:r>
            <a:endParaRPr sz="6600" dirty="0"/>
          </a:p>
        </p:txBody>
      </p:sp>
      <p:pic>
        <p:nvPicPr>
          <p:cNvPr id="8" name="Picture 3" descr="C:\Users\HT121002\Dropbox\Godex\Preso\Godex company preso Alberta is working on\Icons\Quality-Policy_icon_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55" y="476672"/>
            <a:ext cx="911351" cy="90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T158032.GODEX\Desktop\圖片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3138488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T158032.GODEX\Desktop\圖片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272" y="1711345"/>
            <a:ext cx="311467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4BF003F-1721-F9ED-7972-E4A7D8488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861048"/>
            <a:ext cx="2952328" cy="194711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F2CB674-DFD9-7DEA-5543-D318329E9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4077072"/>
            <a:ext cx="3239244" cy="1786348"/>
          </a:xfrm>
          <a:prstGeom prst="rect">
            <a:avLst/>
          </a:prstGeom>
        </p:spPr>
      </p:pic>
      <p:sp>
        <p:nvSpPr>
          <p:cNvPr id="14" name="標題 1">
            <a:extLst>
              <a:ext uri="{FF2B5EF4-FFF2-40B4-BE49-F238E27FC236}">
                <a16:creationId xmlns:a16="http://schemas.microsoft.com/office/drawing/2014/main" id="{00D0C778-6284-CEAB-C1AA-98B0FBCB0527}"/>
              </a:ext>
            </a:extLst>
          </p:cNvPr>
          <p:cNvSpPr txBox="1">
            <a:spLocks/>
          </p:cNvSpPr>
          <p:nvPr/>
        </p:nvSpPr>
        <p:spPr>
          <a:xfrm rot="16200000">
            <a:off x="-2966019" y="2857500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>
                <a:latin typeface="+mn-lt"/>
                <a:ea typeface="+mn-ea"/>
                <a:cs typeface="+mn-cs"/>
              </a:rPr>
              <a:t>Contacts </a:t>
            </a:r>
            <a:endParaRPr lang="zh-TW" altLang="en-US" sz="24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6267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0"/>
          <p:cNvSpPr/>
          <p:nvPr/>
        </p:nvSpPr>
        <p:spPr>
          <a:xfrm>
            <a:off x="1331639" y="1332834"/>
            <a:ext cx="6524399" cy="4431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321457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sz="1600" dirty="0">
                <a:latin typeface="Century Gothic"/>
                <a:ea typeface="Century Gothic"/>
                <a:cs typeface="Century Gothic"/>
                <a:sym typeface="Century Gothic"/>
              </a:rPr>
              <a:t>Established in 1993, with its headquarters in Taipei Taiwan, </a:t>
            </a:r>
            <a:r>
              <a:rPr sz="160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GoDEX</a:t>
            </a:r>
            <a:r>
              <a:rPr sz="1600" dirty="0">
                <a:latin typeface="Century Gothic"/>
                <a:ea typeface="Century Gothic"/>
                <a:cs typeface="Century Gothic"/>
                <a:sym typeface="Century Gothic"/>
              </a:rPr>
              <a:t> International is an engineering company that specializes in designing and manufacturing barcode printing products that lead the industry in the value price, high performance category. </a:t>
            </a:r>
            <a:r>
              <a:rPr sz="160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GoDEX</a:t>
            </a:r>
            <a:r>
              <a:rPr sz="1600" dirty="0">
                <a:latin typeface="Century Gothic"/>
                <a:ea typeface="Century Gothic"/>
                <a:cs typeface="Century Gothic"/>
                <a:sym typeface="Century Gothic"/>
              </a:rPr>
              <a:t> has offices in the US, Europe and China and its products are distributed world-wide. </a:t>
            </a:r>
          </a:p>
          <a:p>
            <a:pPr defTabSz="321457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321457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sz="1600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GoDEX</a:t>
            </a:r>
            <a:r>
              <a:rPr sz="1600" dirty="0">
                <a:latin typeface="Century Gothic"/>
                <a:ea typeface="Century Gothic"/>
                <a:cs typeface="Century Gothic"/>
                <a:sym typeface="Century Gothic"/>
              </a:rPr>
              <a:t> has created its success and earned a loyal following of thousands of customers by providing very affordable products that are extremely well engineered and supported by a company and reseller Partner network that is 100% dedicated to long-term customer satisfaction.</a:t>
            </a:r>
          </a:p>
        </p:txBody>
      </p:sp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latin typeface="+mn-lt"/>
                <a:ea typeface="+mn-ea"/>
                <a:cs typeface="+mn-cs"/>
              </a:rPr>
              <a:t>Profile</a:t>
            </a:r>
            <a:endParaRPr lang="zh-TW" alt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latin typeface="+mn-lt"/>
                <a:ea typeface="+mn-ea"/>
                <a:cs typeface="+mn-cs"/>
              </a:rPr>
              <a:t>About GoDEX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784508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0" y="2133600"/>
            <a:ext cx="9144000" cy="1079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5400" b="1" dirty="0"/>
              <a:t>Q &amp; A</a:t>
            </a:r>
          </a:p>
        </p:txBody>
      </p:sp>
      <p:sp>
        <p:nvSpPr>
          <p:cNvPr id="3" name="Shape 223"/>
          <p:cNvSpPr/>
          <p:nvPr/>
        </p:nvSpPr>
        <p:spPr>
          <a:xfrm>
            <a:off x="2374082" y="3161263"/>
            <a:ext cx="4778552" cy="1081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7031" dirty="0"/>
              <a:t>Questions?</a:t>
            </a:r>
            <a:endParaRPr sz="7031" dirty="0"/>
          </a:p>
        </p:txBody>
      </p:sp>
      <p:pic>
        <p:nvPicPr>
          <p:cNvPr id="4" name="Picture 4" descr="C:\Users\HT121002\Dropbox\Godex\Preso\Godex company preso Alberta is working on\Icons\about_our_company_icon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054" y="4547042"/>
            <a:ext cx="506322" cy="69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973052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Dropbox\Dropbox\@4987\Projects\Preso\Godex company preso Alberta is working on\Icons\partner_kv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7" r="8182"/>
          <a:stretch/>
        </p:blipFill>
        <p:spPr bwMode="auto">
          <a:xfrm>
            <a:off x="1513878" y="116632"/>
            <a:ext cx="6116242" cy="219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hape 196"/>
          <p:cNvSpPr/>
          <p:nvPr/>
        </p:nvSpPr>
        <p:spPr>
          <a:xfrm>
            <a:off x="1187624" y="2417060"/>
            <a:ext cx="684076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0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5400" dirty="0"/>
              <a:t>Thank You!</a:t>
            </a:r>
            <a:endParaRPr sz="5400" dirty="0"/>
          </a:p>
        </p:txBody>
      </p:sp>
      <p:sp>
        <p:nvSpPr>
          <p:cNvPr id="4" name="Shape 196"/>
          <p:cNvSpPr/>
          <p:nvPr/>
        </p:nvSpPr>
        <p:spPr>
          <a:xfrm>
            <a:off x="1141344" y="3221639"/>
            <a:ext cx="6768751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0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3200" dirty="0"/>
              <a:t>Follow us : </a:t>
            </a:r>
            <a:endParaRPr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183" y="4666430"/>
            <a:ext cx="1224917" cy="122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196"/>
          <p:cNvSpPr/>
          <p:nvPr/>
        </p:nvSpPr>
        <p:spPr>
          <a:xfrm>
            <a:off x="2465183" y="4298871"/>
            <a:ext cx="107216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0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/>
              <a:t>Line</a:t>
            </a:r>
            <a:endParaRPr sz="2000" dirty="0"/>
          </a:p>
        </p:txBody>
      </p:sp>
      <p:sp>
        <p:nvSpPr>
          <p:cNvPr id="7" name="Shape 196"/>
          <p:cNvSpPr/>
          <p:nvPr/>
        </p:nvSpPr>
        <p:spPr>
          <a:xfrm>
            <a:off x="5903786" y="4273028"/>
            <a:ext cx="126050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0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/>
              <a:t>Facebook</a:t>
            </a:r>
            <a:endParaRPr sz="2000" dirty="0"/>
          </a:p>
        </p:txBody>
      </p:sp>
      <p:pic>
        <p:nvPicPr>
          <p:cNvPr id="1027" name="Picture 3" descr="C:\Users\HT158032.GODEX\Desktop\imgpsh_fullsiz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465" y="4580805"/>
            <a:ext cx="1147144" cy="136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196"/>
          <p:cNvSpPr/>
          <p:nvPr/>
        </p:nvSpPr>
        <p:spPr>
          <a:xfrm>
            <a:off x="4191711" y="4273672"/>
            <a:ext cx="128984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0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 err="1"/>
              <a:t>Linkin</a:t>
            </a:r>
            <a:endParaRPr sz="2000" dirty="0"/>
          </a:p>
        </p:txBody>
      </p:sp>
      <p:grpSp>
        <p:nvGrpSpPr>
          <p:cNvPr id="3" name="群組 2"/>
          <p:cNvGrpSpPr/>
          <p:nvPr/>
        </p:nvGrpSpPr>
        <p:grpSpPr>
          <a:xfrm>
            <a:off x="3998831" y="4666430"/>
            <a:ext cx="1210997" cy="1224917"/>
            <a:chOff x="3953368" y="4555242"/>
            <a:chExt cx="1466123" cy="146121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368" y="4555242"/>
              <a:ext cx="1466123" cy="146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720" y="5125143"/>
              <a:ext cx="321417" cy="3214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" name="文字方塊 1"/>
          <p:cNvSpPr txBox="1"/>
          <p:nvPr/>
        </p:nvSpPr>
        <p:spPr>
          <a:xfrm>
            <a:off x="1187624" y="3788718"/>
            <a:ext cx="672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/>
              <a:t>https://www.godexintl.com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73611124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1259632" y="1668864"/>
            <a:ext cx="65964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Committed to building a relationship of integrity, loyalty and mutual trust with customers.</a:t>
            </a:r>
            <a:endParaRPr lang="en-US" altLang="zh-TW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Dedicated to the customers and try our best to meet their needs.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Create the most substantial and valuable barcode printers in the market.</a:t>
            </a:r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b="1" dirty="0">
                <a:latin typeface="+mn-lt"/>
                <a:ea typeface="+mn-ea"/>
                <a:cs typeface="+mn-cs"/>
              </a:rPr>
              <a:t>Missions</a:t>
            </a:r>
            <a:endParaRPr lang="zh-TW" alt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latin typeface="+mn-lt"/>
                <a:ea typeface="+mn-ea"/>
                <a:cs typeface="+mn-cs"/>
              </a:rPr>
              <a:t>About GoDEX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47293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/>
          <p:cNvCxnSpPr/>
          <p:nvPr/>
        </p:nvCxnSpPr>
        <p:spPr>
          <a:xfrm>
            <a:off x="2771800" y="836712"/>
            <a:ext cx="0" cy="626469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  <a:headEnd type="oval" w="lg" len="lg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橢圓 4"/>
          <p:cNvSpPr/>
          <p:nvPr/>
        </p:nvSpPr>
        <p:spPr>
          <a:xfrm>
            <a:off x="2627784" y="1122100"/>
            <a:ext cx="288032" cy="288032"/>
          </a:xfrm>
          <a:prstGeom prst="ellipse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Shape 69"/>
          <p:cNvSpPr/>
          <p:nvPr/>
        </p:nvSpPr>
        <p:spPr>
          <a:xfrm>
            <a:off x="2006212" y="1106937"/>
            <a:ext cx="533800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600" b="1" dirty="0">
                <a:solidFill>
                  <a:srgbClr val="C00000"/>
                </a:solidFill>
              </a:rPr>
              <a:t>1993</a:t>
            </a:r>
          </a:p>
        </p:txBody>
      </p:sp>
      <p:sp>
        <p:nvSpPr>
          <p:cNvPr id="9" name="等腰三角形 8"/>
          <p:cNvSpPr/>
          <p:nvPr/>
        </p:nvSpPr>
        <p:spPr>
          <a:xfrm rot="16200000">
            <a:off x="3023828" y="1086094"/>
            <a:ext cx="288032" cy="3600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6" name="群組 25"/>
          <p:cNvGrpSpPr/>
          <p:nvPr/>
        </p:nvGrpSpPr>
        <p:grpSpPr>
          <a:xfrm>
            <a:off x="3345552" y="980728"/>
            <a:ext cx="4178776" cy="576062"/>
            <a:chOff x="3345552" y="1484784"/>
            <a:chExt cx="4178776" cy="576062"/>
          </a:xfrm>
        </p:grpSpPr>
        <p:sp>
          <p:nvSpPr>
            <p:cNvPr id="7" name="流程圖: 卡片 6"/>
            <p:cNvSpPr/>
            <p:nvPr/>
          </p:nvSpPr>
          <p:spPr>
            <a:xfrm rot="10800000">
              <a:off x="3345552" y="1484784"/>
              <a:ext cx="4178776" cy="576062"/>
            </a:xfrm>
            <a:prstGeom prst="flowChartPunchedCar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Shape 70"/>
            <p:cNvSpPr/>
            <p:nvPr/>
          </p:nvSpPr>
          <p:spPr>
            <a:xfrm>
              <a:off x="3562730" y="1626379"/>
              <a:ext cx="3601557" cy="2875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 algn="l">
                <a:defRPr sz="1800">
                  <a:solidFill>
                    <a:srgbClr val="000000"/>
                  </a:solidFill>
                </a:defRPr>
              </a:pPr>
              <a:r>
                <a:rPr sz="1400" dirty="0">
                  <a:latin typeface="Century Gothic"/>
                  <a:ea typeface="Century Gothic"/>
                  <a:cs typeface="Century Gothic"/>
                  <a:sym typeface="Century Gothic"/>
                </a:rPr>
                <a:t>Formation of </a:t>
              </a:r>
              <a:r>
                <a:rPr sz="1400" dirty="0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GoD</a:t>
              </a:r>
              <a:r>
                <a:rPr lang="en-US" sz="1400" dirty="0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</a:t>
              </a:r>
              <a:r>
                <a:rPr sz="1400" dirty="0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sz="1400" dirty="0">
                  <a:latin typeface="Century Gothic"/>
                  <a:ea typeface="Century Gothic"/>
                  <a:cs typeface="Century Gothic"/>
                  <a:sym typeface="Century Gothic"/>
                </a:rPr>
                <a:t>Taiwan </a:t>
              </a:r>
            </a:p>
          </p:txBody>
        </p:sp>
      </p:grpSp>
      <p:sp>
        <p:nvSpPr>
          <p:cNvPr id="16" name="橢圓 15"/>
          <p:cNvSpPr/>
          <p:nvPr/>
        </p:nvSpPr>
        <p:spPr>
          <a:xfrm>
            <a:off x="2622476" y="2586887"/>
            <a:ext cx="288032" cy="288032"/>
          </a:xfrm>
          <a:prstGeom prst="ellipse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等腰三角形 19"/>
          <p:cNvSpPr/>
          <p:nvPr/>
        </p:nvSpPr>
        <p:spPr>
          <a:xfrm rot="16200000">
            <a:off x="3023828" y="2550883"/>
            <a:ext cx="288032" cy="3600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3345552" y="1628800"/>
            <a:ext cx="4178776" cy="2375382"/>
            <a:chOff x="3345552" y="3105409"/>
            <a:chExt cx="4178776" cy="2375382"/>
          </a:xfrm>
        </p:grpSpPr>
        <p:sp>
          <p:nvSpPr>
            <p:cNvPr id="21" name="流程圖: 卡片 20"/>
            <p:cNvSpPr/>
            <p:nvPr/>
          </p:nvSpPr>
          <p:spPr>
            <a:xfrm rot="10800000">
              <a:off x="3345552" y="3105409"/>
              <a:ext cx="4178776" cy="2375382"/>
            </a:xfrm>
            <a:prstGeom prst="flowChartPunchedCar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Shape 70"/>
            <p:cNvSpPr/>
            <p:nvPr/>
          </p:nvSpPr>
          <p:spPr>
            <a:xfrm>
              <a:off x="3533837" y="3105409"/>
              <a:ext cx="3918483" cy="2276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lnSpc>
                  <a:spcPts val="25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altLang="zh-TW" sz="1400" dirty="0" err="1">
                  <a:solidFill>
                    <a:srgbClr val="FF0000"/>
                  </a:solidFill>
                  <a:ea typeface="Century Gothic"/>
                  <a:cs typeface="Century Gothic"/>
                  <a:sym typeface="Century Gothic"/>
                </a:rPr>
                <a:t>GoDEX</a:t>
              </a: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 products represented under the C.ITOH brand name in USA, Europe and Japan. </a:t>
              </a:r>
              <a:r>
                <a:rPr lang="en-US" altLang="zh-TW" sz="1400" dirty="0" err="1">
                  <a:solidFill>
                    <a:srgbClr val="FF0000"/>
                  </a:solidFill>
                  <a:ea typeface="Century Gothic"/>
                  <a:cs typeface="Century Gothic"/>
                  <a:sym typeface="Century Gothic"/>
                </a:rPr>
                <a:t>GoDEX</a:t>
              </a: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 products are chosen to be implemented in a automated ticket booth system by Walt Disney (USA). </a:t>
              </a:r>
              <a:r>
                <a:rPr lang="en-US" altLang="zh-TW" sz="1400" dirty="0">
                  <a:sym typeface="Helvetica Light"/>
                </a:rPr>
                <a:t> </a:t>
              </a:r>
              <a:r>
                <a:rPr lang="en-US" altLang="zh-TW" sz="1400" dirty="0">
                  <a:latin typeface="Century Gothic" panose="020B0502020202020204" pitchFamily="34" charset="0"/>
                  <a:sym typeface="Helvetica Light"/>
                </a:rPr>
                <a:t>300 DPI printer's are added to the product range. </a:t>
              </a: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Established </a:t>
              </a:r>
              <a:r>
                <a:rPr lang="en-US" altLang="zh-TW" sz="1400" dirty="0" err="1">
                  <a:solidFill>
                    <a:srgbClr val="FF0000"/>
                  </a:solidFill>
                  <a:ea typeface="Century Gothic"/>
                  <a:cs typeface="Century Gothic"/>
                  <a:sym typeface="Century Gothic"/>
                </a:rPr>
                <a:t>GoDEX</a:t>
              </a: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 China office.</a:t>
              </a:r>
            </a:p>
          </p:txBody>
        </p:sp>
      </p:grpSp>
      <p:sp>
        <p:nvSpPr>
          <p:cNvPr id="22" name="Shape 71"/>
          <p:cNvSpPr/>
          <p:nvPr/>
        </p:nvSpPr>
        <p:spPr>
          <a:xfrm>
            <a:off x="1452677" y="2571721"/>
            <a:ext cx="1082027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600" b="1" dirty="0">
                <a:solidFill>
                  <a:srgbClr val="C00000"/>
                </a:solidFill>
              </a:rPr>
              <a:t>1995</a:t>
            </a:r>
            <a:r>
              <a:rPr lang="en-US" sz="1600" b="1" dirty="0">
                <a:solidFill>
                  <a:srgbClr val="C00000"/>
                </a:solidFill>
              </a:rPr>
              <a:t>-1999</a:t>
            </a:r>
            <a:endParaRPr sz="1600" b="1" dirty="0">
              <a:solidFill>
                <a:srgbClr val="C00000"/>
              </a:solidFill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latin typeface="+mn-lt"/>
                <a:ea typeface="+mn-ea"/>
                <a:cs typeface="+mn-cs"/>
              </a:rPr>
              <a:t>About GoDEX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0" y="-1"/>
            <a:ext cx="9144000" cy="548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>
                <a:latin typeface="+mn-lt"/>
                <a:ea typeface="+mn-ea"/>
                <a:cs typeface="+mn-cs"/>
              </a:rPr>
              <a:t>Milestones</a:t>
            </a:r>
            <a:endParaRPr lang="zh-TW" altLang="en-US" sz="2800" b="1" dirty="0">
              <a:latin typeface="+mn-lt"/>
              <a:ea typeface="+mn-ea"/>
              <a:cs typeface="+mn-cs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2627784" y="4941168"/>
            <a:ext cx="288032" cy="288032"/>
          </a:xfrm>
          <a:prstGeom prst="ellipse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等腰三角形 23"/>
          <p:cNvSpPr/>
          <p:nvPr/>
        </p:nvSpPr>
        <p:spPr>
          <a:xfrm rot="16200000">
            <a:off x="3023828" y="4905162"/>
            <a:ext cx="288032" cy="3600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/>
          <p:cNvGrpSpPr/>
          <p:nvPr/>
        </p:nvGrpSpPr>
        <p:grpSpPr>
          <a:xfrm>
            <a:off x="3345542" y="4082392"/>
            <a:ext cx="4250777" cy="1995740"/>
            <a:chOff x="3345542" y="624886"/>
            <a:chExt cx="4250777" cy="1995740"/>
          </a:xfrm>
        </p:grpSpPr>
        <p:sp>
          <p:nvSpPr>
            <p:cNvPr id="27" name="流程圖: 卡片 26"/>
            <p:cNvSpPr/>
            <p:nvPr/>
          </p:nvSpPr>
          <p:spPr>
            <a:xfrm rot="10800000">
              <a:off x="3345542" y="624886"/>
              <a:ext cx="4250777" cy="1991538"/>
            </a:xfrm>
            <a:prstGeom prst="flowChartPunchedCar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Shape 70"/>
            <p:cNvSpPr/>
            <p:nvPr/>
          </p:nvSpPr>
          <p:spPr>
            <a:xfrm>
              <a:off x="3423985" y="624887"/>
              <a:ext cx="4003555" cy="1995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lnSpc>
                  <a:spcPts val="25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altLang="zh-TW" sz="1400" dirty="0" err="1">
                  <a:solidFill>
                    <a:srgbClr val="FF0000"/>
                  </a:solidFill>
                  <a:ea typeface="Century Gothic"/>
                  <a:cs typeface="Century Gothic"/>
                  <a:sym typeface="Century Gothic"/>
                </a:rPr>
                <a:t>GoDEX</a:t>
              </a: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 launches first industrial printer model EZ-4000 Series and achieves ISO 9001-2000 certification.  </a:t>
              </a:r>
            </a:p>
            <a:p>
              <a:pPr>
                <a:lnSpc>
                  <a:spcPts val="25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Introduced new desktop, Industrial product EZ-1000 / EZ-2000 series and  PLUS series to the market</a:t>
              </a:r>
            </a:p>
          </p:txBody>
        </p:sp>
      </p:grpSp>
      <p:sp>
        <p:nvSpPr>
          <p:cNvPr id="30" name="Shape 71"/>
          <p:cNvSpPr/>
          <p:nvPr/>
        </p:nvSpPr>
        <p:spPr>
          <a:xfrm>
            <a:off x="1438593" y="4926002"/>
            <a:ext cx="1082027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C00000"/>
                </a:solidFill>
              </a:rPr>
              <a:t>2000-2004</a:t>
            </a:r>
            <a:endParaRPr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278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/>
          <p:cNvCxnSpPr/>
          <p:nvPr/>
        </p:nvCxnSpPr>
        <p:spPr>
          <a:xfrm>
            <a:off x="2771800" y="-171400"/>
            <a:ext cx="0" cy="72008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橢圓 24"/>
          <p:cNvSpPr/>
          <p:nvPr/>
        </p:nvSpPr>
        <p:spPr>
          <a:xfrm>
            <a:off x="2627784" y="1106294"/>
            <a:ext cx="288032" cy="288032"/>
          </a:xfrm>
          <a:prstGeom prst="ellipse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等腰三角形 28"/>
          <p:cNvSpPr/>
          <p:nvPr/>
        </p:nvSpPr>
        <p:spPr>
          <a:xfrm rot="16200000">
            <a:off x="3023828" y="1070288"/>
            <a:ext cx="288032" cy="3600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3345542" y="853717"/>
            <a:ext cx="4466818" cy="780830"/>
            <a:chOff x="3345544" y="3754149"/>
            <a:chExt cx="3249306" cy="780830"/>
          </a:xfrm>
        </p:grpSpPr>
        <p:sp>
          <p:nvSpPr>
            <p:cNvPr id="30" name="流程圖: 卡片 29"/>
            <p:cNvSpPr/>
            <p:nvPr/>
          </p:nvSpPr>
          <p:spPr>
            <a:xfrm rot="10800000">
              <a:off x="3345544" y="3754149"/>
              <a:ext cx="3092157" cy="780830"/>
            </a:xfrm>
            <a:prstGeom prst="flowChartPunchedCar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Shape 70"/>
            <p:cNvSpPr/>
            <p:nvPr/>
          </p:nvSpPr>
          <p:spPr>
            <a:xfrm>
              <a:off x="3399616" y="3754149"/>
              <a:ext cx="3195234" cy="7133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lnSpc>
                  <a:spcPts val="25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Established </a:t>
              </a:r>
              <a:r>
                <a:rPr lang="en-US" altLang="zh-TW" sz="1400" dirty="0" err="1">
                  <a:solidFill>
                    <a:srgbClr val="FF0000"/>
                  </a:solidFill>
                  <a:ea typeface="Century Gothic"/>
                  <a:cs typeface="Century Gothic"/>
                  <a:sym typeface="Century Gothic"/>
                </a:rPr>
                <a:t>GoDEX</a:t>
              </a: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 Europe and Americas subsidiary</a:t>
              </a:r>
            </a:p>
          </p:txBody>
        </p:sp>
      </p:grpSp>
      <p:sp>
        <p:nvSpPr>
          <p:cNvPr id="31" name="Shape 71"/>
          <p:cNvSpPr/>
          <p:nvPr/>
        </p:nvSpPr>
        <p:spPr>
          <a:xfrm>
            <a:off x="1438593" y="1104682"/>
            <a:ext cx="1082027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C00000"/>
                </a:solidFill>
              </a:rPr>
              <a:t>2008-2009</a:t>
            </a:r>
            <a:endParaRPr sz="1600" b="1" dirty="0">
              <a:solidFill>
                <a:srgbClr val="C00000"/>
              </a:solidFill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2627784" y="2320811"/>
            <a:ext cx="288032" cy="288032"/>
          </a:xfrm>
          <a:prstGeom prst="ellipse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等腰三角形 34"/>
          <p:cNvSpPr/>
          <p:nvPr/>
        </p:nvSpPr>
        <p:spPr>
          <a:xfrm rot="16200000">
            <a:off x="3023828" y="2284805"/>
            <a:ext cx="288032" cy="3600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6" name="群組 35"/>
          <p:cNvGrpSpPr/>
          <p:nvPr/>
        </p:nvGrpSpPr>
        <p:grpSpPr>
          <a:xfrm>
            <a:off x="3345552" y="1903921"/>
            <a:ext cx="4250784" cy="1165039"/>
            <a:chOff x="3345552" y="908719"/>
            <a:chExt cx="4250784" cy="1165039"/>
          </a:xfrm>
        </p:grpSpPr>
        <p:sp>
          <p:nvSpPr>
            <p:cNvPr id="37" name="流程圖: 卡片 36"/>
            <p:cNvSpPr/>
            <p:nvPr/>
          </p:nvSpPr>
          <p:spPr>
            <a:xfrm rot="10800000">
              <a:off x="3345552" y="908719"/>
              <a:ext cx="4250784" cy="1165039"/>
            </a:xfrm>
            <a:prstGeom prst="flowChartPunchedCar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Shape 70"/>
            <p:cNvSpPr/>
            <p:nvPr/>
          </p:nvSpPr>
          <p:spPr>
            <a:xfrm>
              <a:off x="3448766" y="975068"/>
              <a:ext cx="4147570" cy="993606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lnSpc>
                  <a:spcPts val="25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On March 21st. 2012, </a:t>
              </a:r>
              <a:r>
                <a:rPr lang="en-US" altLang="zh-TW" sz="1400" dirty="0" err="1">
                  <a:solidFill>
                    <a:srgbClr val="FF0000"/>
                  </a:solidFill>
                  <a:ea typeface="Century Gothic"/>
                  <a:cs typeface="Century Gothic"/>
                  <a:sym typeface="Century Gothic"/>
                </a:rPr>
                <a:t>GoDEX</a:t>
              </a:r>
              <a:r>
                <a:rPr lang="en-US" altLang="zh-TW" sz="1400" dirty="0">
                  <a:solidFill>
                    <a:srgbClr val="FF0000"/>
                  </a:solidFill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was listed on OTC in Taiwan GTSM stock  market. (Trading Code: TW. 4987)</a:t>
              </a:r>
            </a:p>
          </p:txBody>
        </p:sp>
      </p:grpSp>
      <p:sp>
        <p:nvSpPr>
          <p:cNvPr id="39" name="Shape 71"/>
          <p:cNvSpPr/>
          <p:nvPr/>
        </p:nvSpPr>
        <p:spPr>
          <a:xfrm>
            <a:off x="1972393" y="2305645"/>
            <a:ext cx="533800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C00000"/>
                </a:solidFill>
              </a:rPr>
              <a:t>2012</a:t>
            </a:r>
            <a:endParaRPr sz="1600" b="1" dirty="0">
              <a:solidFill>
                <a:srgbClr val="C00000"/>
              </a:solidFill>
            </a:endParaRPr>
          </a:p>
        </p:txBody>
      </p:sp>
      <p:sp>
        <p:nvSpPr>
          <p:cNvPr id="23" name="標題 1"/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latin typeface="+mn-lt"/>
                <a:ea typeface="+mn-ea"/>
                <a:cs typeface="+mn-cs"/>
              </a:rPr>
              <a:t>About GoDEX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26" name="標題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8681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+mn-lt"/>
                <a:ea typeface="+mn-ea"/>
                <a:cs typeface="+mn-cs"/>
              </a:rPr>
              <a:t>Milestones</a:t>
            </a:r>
            <a:endParaRPr lang="zh-TW" altLang="en-US" sz="2800" b="1" dirty="0">
              <a:latin typeface="+mn-lt"/>
              <a:ea typeface="+mn-ea"/>
              <a:cs typeface="+mn-cs"/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2627784" y="3686561"/>
            <a:ext cx="288032" cy="288032"/>
          </a:xfrm>
          <a:prstGeom prst="ellipse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等腰三角形 31"/>
          <p:cNvSpPr/>
          <p:nvPr/>
        </p:nvSpPr>
        <p:spPr>
          <a:xfrm rot="16200000">
            <a:off x="3023828" y="3650555"/>
            <a:ext cx="288032" cy="3600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0" name="群組 39"/>
          <p:cNvGrpSpPr/>
          <p:nvPr/>
        </p:nvGrpSpPr>
        <p:grpSpPr>
          <a:xfrm>
            <a:off x="3345552" y="3356992"/>
            <a:ext cx="4250784" cy="1338993"/>
            <a:chOff x="3345552" y="3574774"/>
            <a:chExt cx="4250784" cy="1338993"/>
          </a:xfrm>
        </p:grpSpPr>
        <p:sp>
          <p:nvSpPr>
            <p:cNvPr id="41" name="流程圖: 卡片 40"/>
            <p:cNvSpPr/>
            <p:nvPr/>
          </p:nvSpPr>
          <p:spPr>
            <a:xfrm rot="10800000">
              <a:off x="3345552" y="3574774"/>
              <a:ext cx="4250784" cy="1338993"/>
            </a:xfrm>
            <a:prstGeom prst="flowChartPunchedCar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Shape 70"/>
            <p:cNvSpPr/>
            <p:nvPr/>
          </p:nvSpPr>
          <p:spPr>
            <a:xfrm>
              <a:off x="3448766" y="3617624"/>
              <a:ext cx="4003554" cy="1169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lnSpc>
                  <a:spcPts val="22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Introduced RT200i &amp; RT700i series.</a:t>
              </a:r>
            </a:p>
            <a:p>
              <a:pPr>
                <a:lnSpc>
                  <a:spcPts val="22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RT &amp; ZX1000i &amp; T20 &amp; MX20/30 received the 2013, 2014 Taiwan Excellence Award</a:t>
              </a:r>
            </a:p>
            <a:p>
              <a:pPr>
                <a:lnSpc>
                  <a:spcPts val="22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Achieved </a:t>
              </a:r>
              <a:r>
                <a:rPr lang="en-US" altLang="zh-TW" sz="1400" dirty="0">
                  <a:ea typeface="Century Gothic"/>
                  <a:cs typeface="Century Gothic"/>
                </a:rPr>
                <a:t>ISO 14001: 2004 Certification</a:t>
              </a:r>
              <a:endParaRPr lang="en-US" altLang="zh-TW" sz="1400" dirty="0"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3" name="Shape 71"/>
          <p:cNvSpPr/>
          <p:nvPr/>
        </p:nvSpPr>
        <p:spPr>
          <a:xfrm>
            <a:off x="1438593" y="3671102"/>
            <a:ext cx="1082027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C00000"/>
                </a:solidFill>
              </a:rPr>
              <a:t>2013-2014</a:t>
            </a:r>
            <a:endParaRPr sz="1600" b="1" dirty="0">
              <a:solidFill>
                <a:srgbClr val="C00000"/>
              </a:solidFill>
            </a:endParaRPr>
          </a:p>
        </p:txBody>
      </p:sp>
      <p:sp>
        <p:nvSpPr>
          <p:cNvPr id="50" name="橢圓 49"/>
          <p:cNvSpPr/>
          <p:nvPr/>
        </p:nvSpPr>
        <p:spPr>
          <a:xfrm>
            <a:off x="2627784" y="5301208"/>
            <a:ext cx="288032" cy="288032"/>
          </a:xfrm>
          <a:prstGeom prst="ellipse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等腰三角形 50"/>
          <p:cNvSpPr/>
          <p:nvPr/>
        </p:nvSpPr>
        <p:spPr>
          <a:xfrm rot="16200000">
            <a:off x="3023828" y="5265202"/>
            <a:ext cx="288032" cy="3600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2" name="群組 51"/>
          <p:cNvGrpSpPr/>
          <p:nvPr/>
        </p:nvGrpSpPr>
        <p:grpSpPr>
          <a:xfrm>
            <a:off x="3345552" y="4884318"/>
            <a:ext cx="4250784" cy="1165039"/>
            <a:chOff x="3345552" y="908719"/>
            <a:chExt cx="4250784" cy="1165039"/>
          </a:xfrm>
        </p:grpSpPr>
        <p:sp>
          <p:nvSpPr>
            <p:cNvPr id="53" name="流程圖: 卡片 52"/>
            <p:cNvSpPr/>
            <p:nvPr/>
          </p:nvSpPr>
          <p:spPr>
            <a:xfrm rot="10800000">
              <a:off x="3345552" y="908719"/>
              <a:ext cx="4250784" cy="1165039"/>
            </a:xfrm>
            <a:prstGeom prst="flowChartPunchedCar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Shape 70"/>
            <p:cNvSpPr/>
            <p:nvPr/>
          </p:nvSpPr>
          <p:spPr>
            <a:xfrm>
              <a:off x="3448766" y="1004916"/>
              <a:ext cx="4147570" cy="9339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Worldwide 1</a:t>
              </a:r>
              <a:r>
                <a:rPr lang="en-US" altLang="zh-TW" sz="1400" baseline="30000" dirty="0">
                  <a:ea typeface="Century Gothic"/>
                  <a:cs typeface="Century Gothic"/>
                  <a:sym typeface="Century Gothic"/>
                </a:rPr>
                <a:t>st</a:t>
              </a: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 600 dpi desktop RT860i has been launched</a:t>
              </a:r>
            </a:p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en-US" altLang="zh-TW" sz="1400" dirty="0" err="1">
                  <a:solidFill>
                    <a:srgbClr val="FF0000"/>
                  </a:solidFill>
                  <a:ea typeface="Century Gothic"/>
                  <a:cs typeface="Century Gothic"/>
                  <a:sym typeface="Century Gothic"/>
                </a:rPr>
                <a:t>Godex</a:t>
              </a:r>
              <a:r>
                <a:rPr lang="en-US" altLang="zh-TW" sz="1400" dirty="0">
                  <a:solidFill>
                    <a:srgbClr val="53585F"/>
                  </a:solidFill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win the Award of TOP 5%  Best Corporate Governance </a:t>
              </a:r>
            </a:p>
          </p:txBody>
        </p:sp>
      </p:grpSp>
      <p:sp>
        <p:nvSpPr>
          <p:cNvPr id="55" name="Shape 71"/>
          <p:cNvSpPr/>
          <p:nvPr/>
        </p:nvSpPr>
        <p:spPr>
          <a:xfrm>
            <a:off x="1972393" y="5286042"/>
            <a:ext cx="533800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C00000"/>
                </a:solidFill>
              </a:rPr>
              <a:t>2015</a:t>
            </a:r>
            <a:endParaRPr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1411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直線接點 53"/>
          <p:cNvCxnSpPr/>
          <p:nvPr/>
        </p:nvCxnSpPr>
        <p:spPr>
          <a:xfrm>
            <a:off x="2771800" y="-171400"/>
            <a:ext cx="0" cy="626469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  <a:headEnd type="none" w="med" len="med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標題 1"/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latin typeface="+mn-lt"/>
                <a:ea typeface="+mn-ea"/>
                <a:cs typeface="+mn-cs"/>
              </a:rPr>
              <a:t>About GoDEX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35" name="標題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8681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+mn-lt"/>
                <a:ea typeface="+mn-ea"/>
                <a:cs typeface="+mn-cs"/>
              </a:rPr>
              <a:t>Milestones</a:t>
            </a:r>
            <a:endParaRPr lang="zh-TW" altLang="en-US" sz="2800" b="1" dirty="0">
              <a:latin typeface="+mn-lt"/>
              <a:ea typeface="+mn-ea"/>
              <a:cs typeface="+mn-cs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2627784" y="1484784"/>
            <a:ext cx="288032" cy="288032"/>
          </a:xfrm>
          <a:prstGeom prst="ellipse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等腰三角形 36"/>
          <p:cNvSpPr/>
          <p:nvPr/>
        </p:nvSpPr>
        <p:spPr>
          <a:xfrm rot="16200000">
            <a:off x="3023828" y="1463646"/>
            <a:ext cx="288032" cy="3600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8" name="群組 37"/>
          <p:cNvGrpSpPr/>
          <p:nvPr/>
        </p:nvGrpSpPr>
        <p:grpSpPr>
          <a:xfrm>
            <a:off x="3345552" y="980728"/>
            <a:ext cx="4250784" cy="1181854"/>
            <a:chOff x="3345552" y="3481626"/>
            <a:chExt cx="4250784" cy="1181854"/>
          </a:xfrm>
        </p:grpSpPr>
        <p:sp>
          <p:nvSpPr>
            <p:cNvPr id="39" name="流程圖: 卡片 38"/>
            <p:cNvSpPr/>
            <p:nvPr/>
          </p:nvSpPr>
          <p:spPr>
            <a:xfrm rot="10800000">
              <a:off x="3345552" y="3481626"/>
              <a:ext cx="4250784" cy="1181854"/>
            </a:xfrm>
            <a:prstGeom prst="flowChartPunchedCar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Shape 70"/>
            <p:cNvSpPr/>
            <p:nvPr/>
          </p:nvSpPr>
          <p:spPr>
            <a:xfrm>
              <a:off x="3448766" y="3572896"/>
              <a:ext cx="4003554" cy="9993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lnSpc>
                  <a:spcPts val="25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altLang="zh-TW" sz="1400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GoDEX</a:t>
              </a:r>
              <a:r>
                <a:rPr lang="en-US" altLang="zh-TW" sz="14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TW" sz="1400" dirty="0">
                  <a:latin typeface="Century Gothic" panose="020B0502020202020204" pitchFamily="34" charset="0"/>
                </a:rPr>
                <a:t>is ranked Top 5% of cooperate governance among TWSE/</a:t>
              </a:r>
              <a:r>
                <a:rPr lang="en-US" altLang="zh-TW" sz="1400" dirty="0" err="1">
                  <a:latin typeface="Century Gothic" panose="020B0502020202020204" pitchFamily="34" charset="0"/>
                </a:rPr>
                <a:t>TPEx</a:t>
              </a:r>
              <a:r>
                <a:rPr lang="en-US" altLang="zh-TW" sz="1400" dirty="0">
                  <a:latin typeface="Century Gothic" panose="020B0502020202020204" pitchFamily="34" charset="0"/>
                </a:rPr>
                <a:t> listed companies for the 2</a:t>
              </a:r>
              <a:r>
                <a:rPr lang="en-US" altLang="zh-TW" sz="1400" baseline="30000" dirty="0">
                  <a:latin typeface="Century Gothic" panose="020B0502020202020204" pitchFamily="34" charset="0"/>
                </a:rPr>
                <a:t>nd</a:t>
              </a:r>
              <a:r>
                <a:rPr lang="en-US" altLang="zh-TW" sz="1400" dirty="0">
                  <a:latin typeface="Century Gothic" panose="020B0502020202020204" pitchFamily="34" charset="0"/>
                </a:rPr>
                <a:t> year</a:t>
              </a:r>
              <a:endParaRPr lang="en-US" altLang="zh-TW" sz="14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1" name="Shape 71"/>
          <p:cNvSpPr/>
          <p:nvPr/>
        </p:nvSpPr>
        <p:spPr>
          <a:xfrm>
            <a:off x="1972393" y="1469325"/>
            <a:ext cx="533800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C00000"/>
                </a:solidFill>
              </a:rPr>
              <a:t>2016</a:t>
            </a:r>
            <a:endParaRPr sz="1600" b="1" dirty="0">
              <a:solidFill>
                <a:srgbClr val="C00000"/>
              </a:solidFill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2627784" y="3096650"/>
            <a:ext cx="288032" cy="288032"/>
          </a:xfrm>
          <a:prstGeom prst="ellipse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等腰三角形 42"/>
          <p:cNvSpPr/>
          <p:nvPr/>
        </p:nvSpPr>
        <p:spPr>
          <a:xfrm rot="16200000">
            <a:off x="3023828" y="3060644"/>
            <a:ext cx="288032" cy="3600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4" name="群組 43"/>
          <p:cNvGrpSpPr/>
          <p:nvPr/>
        </p:nvGrpSpPr>
        <p:grpSpPr>
          <a:xfrm>
            <a:off x="3345552" y="2276872"/>
            <a:ext cx="4250784" cy="1970119"/>
            <a:chOff x="3345552" y="3084565"/>
            <a:chExt cx="4250784" cy="1970119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5" name="流程圖: 卡片 44"/>
            <p:cNvSpPr/>
            <p:nvPr/>
          </p:nvSpPr>
          <p:spPr>
            <a:xfrm rot="10800000">
              <a:off x="3345552" y="3090988"/>
              <a:ext cx="4250784" cy="1963696"/>
            </a:xfrm>
            <a:prstGeom prst="flowChartPunchedCar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Shape 70"/>
            <p:cNvSpPr/>
            <p:nvPr/>
          </p:nvSpPr>
          <p:spPr>
            <a:xfrm>
              <a:off x="3439791" y="3084565"/>
              <a:ext cx="4003554" cy="1807932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lnSpc>
                  <a:spcPts val="23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altLang="zh-TW" sz="1400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GoDEX</a:t>
              </a:r>
              <a:r>
                <a:rPr lang="en-US" altLang="zh-TW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TW" sz="1400" dirty="0">
                  <a:latin typeface="Century Gothic" panose="020B0502020202020204" pitchFamily="34" charset="0"/>
                </a:rPr>
                <a:t>Ranked in the Top 5% of cooperate governance for TWSE/</a:t>
              </a:r>
              <a:r>
                <a:rPr lang="en-US" altLang="zh-TW" sz="1400" dirty="0" err="1">
                  <a:latin typeface="Century Gothic" panose="020B0502020202020204" pitchFamily="34" charset="0"/>
                </a:rPr>
                <a:t>TPEx</a:t>
              </a:r>
              <a:r>
                <a:rPr lang="en-US" altLang="zh-TW" sz="1400" dirty="0">
                  <a:latin typeface="Century Gothic" panose="020B0502020202020204" pitchFamily="34" charset="0"/>
                </a:rPr>
                <a:t> listed companies for the 3</a:t>
              </a:r>
              <a:r>
                <a:rPr lang="en-US" altLang="zh-TW" sz="1400" baseline="30000" dirty="0">
                  <a:latin typeface="Century Gothic" panose="020B0502020202020204" pitchFamily="34" charset="0"/>
                </a:rPr>
                <a:t>rd</a:t>
              </a:r>
              <a:r>
                <a:rPr lang="en-US" altLang="zh-TW" sz="1400" dirty="0">
                  <a:latin typeface="Century Gothic" panose="020B0502020202020204" pitchFamily="34" charset="0"/>
                </a:rPr>
                <a:t> year .</a:t>
              </a:r>
              <a:r>
                <a:rPr lang="en-US" altLang="zh-TW" sz="1400" dirty="0">
                  <a:ea typeface="Century Gothic"/>
                  <a:cs typeface="Century Gothic"/>
                  <a:sym typeface="Century Gothic"/>
                </a:rPr>
                <a:t> New Industrial ZX400/400i series has been introduced to the market. The best-in-class eight inch wide industrial barcode printer HD830i has been launched</a:t>
              </a:r>
            </a:p>
          </p:txBody>
        </p:sp>
      </p:grpSp>
      <p:sp>
        <p:nvSpPr>
          <p:cNvPr id="47" name="Shape 71"/>
          <p:cNvSpPr/>
          <p:nvPr/>
        </p:nvSpPr>
        <p:spPr>
          <a:xfrm>
            <a:off x="1972393" y="3081191"/>
            <a:ext cx="533800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C00000"/>
                </a:solidFill>
              </a:rPr>
              <a:t>2017</a:t>
            </a:r>
            <a:endParaRPr sz="1600" b="1" dirty="0">
              <a:solidFill>
                <a:srgbClr val="C00000"/>
              </a:solidFill>
            </a:endParaRPr>
          </a:p>
        </p:txBody>
      </p:sp>
      <p:sp>
        <p:nvSpPr>
          <p:cNvPr id="48" name="橢圓 47"/>
          <p:cNvSpPr/>
          <p:nvPr/>
        </p:nvSpPr>
        <p:spPr>
          <a:xfrm>
            <a:off x="2618809" y="4782288"/>
            <a:ext cx="288032" cy="288032"/>
          </a:xfrm>
          <a:prstGeom prst="ellipse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等腰三角形 48"/>
          <p:cNvSpPr/>
          <p:nvPr/>
        </p:nvSpPr>
        <p:spPr>
          <a:xfrm rot="16200000">
            <a:off x="3014853" y="4746282"/>
            <a:ext cx="288032" cy="3600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3336577" y="4365103"/>
            <a:ext cx="4250784" cy="1080122"/>
            <a:chOff x="3345552" y="3568777"/>
            <a:chExt cx="4250784" cy="1080122"/>
          </a:xfrm>
        </p:grpSpPr>
        <p:sp>
          <p:nvSpPr>
            <p:cNvPr id="51" name="流程圖: 卡片 50"/>
            <p:cNvSpPr/>
            <p:nvPr/>
          </p:nvSpPr>
          <p:spPr>
            <a:xfrm rot="10800000">
              <a:off x="3345552" y="3568777"/>
              <a:ext cx="4250784" cy="1080122"/>
            </a:xfrm>
            <a:prstGeom prst="flowChartPunchedCar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Shape 70"/>
            <p:cNvSpPr/>
            <p:nvPr/>
          </p:nvSpPr>
          <p:spPr>
            <a:xfrm>
              <a:off x="3448766" y="3705420"/>
              <a:ext cx="4003554" cy="8107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en-US" altLang="zh-TW" sz="1600" dirty="0" err="1">
                  <a:latin typeface="Century Gothic" panose="020B0502020202020204" pitchFamily="34" charset="0"/>
                </a:rPr>
                <a:t>GoAPP</a:t>
              </a:r>
              <a:r>
                <a:rPr lang="en-US" altLang="zh-TW" sz="1600" dirty="0">
                  <a:latin typeface="Century Gothic" panose="020B0502020202020204" pitchFamily="34" charset="0"/>
                </a:rPr>
                <a:t>, </a:t>
              </a:r>
              <a:r>
                <a:rPr lang="en-US" altLang="zh-TW" sz="1600" dirty="0" err="1">
                  <a:latin typeface="Century Gothic" panose="020B0502020202020204" pitchFamily="34" charset="0"/>
                </a:rPr>
                <a:t>GoRibbon</a:t>
              </a:r>
              <a:r>
                <a:rPr lang="en-US" altLang="zh-TW" sz="1600" dirty="0">
                  <a:latin typeface="Century Gothic" panose="020B0502020202020204" pitchFamily="34" charset="0"/>
                </a:rPr>
                <a:t> has been launched to the market for various application purpose.  </a:t>
              </a:r>
              <a:endParaRPr lang="en-US" altLang="zh-TW" sz="1600" dirty="0"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3" name="Shape 71"/>
          <p:cNvSpPr/>
          <p:nvPr/>
        </p:nvSpPr>
        <p:spPr>
          <a:xfrm>
            <a:off x="1963418" y="4766829"/>
            <a:ext cx="533800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C00000"/>
                </a:solidFill>
              </a:rPr>
              <a:t>2018</a:t>
            </a:r>
            <a:endParaRPr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6311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AEA02902-6FE0-404D-9E8A-D0B19CF2AD10}"/>
              </a:ext>
            </a:extLst>
          </p:cNvPr>
          <p:cNvCxnSpPr/>
          <p:nvPr/>
        </p:nvCxnSpPr>
        <p:spPr>
          <a:xfrm>
            <a:off x="2771800" y="-171400"/>
            <a:ext cx="0" cy="626469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  <a:headEnd type="none" w="med" len="med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4E7938B0-676E-48CC-B35C-FC14C14BB5D5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0" cy="548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+mn-lt"/>
                <a:ea typeface="+mn-ea"/>
                <a:cs typeface="+mn-cs"/>
              </a:rPr>
              <a:t>Milestones</a:t>
            </a:r>
            <a:endParaRPr lang="zh-TW" altLang="en-US" sz="2800" b="1" dirty="0">
              <a:latin typeface="+mn-lt"/>
              <a:ea typeface="+mn-ea"/>
              <a:cs typeface="+mn-cs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8B63FA5F-A0B6-413C-96DE-342F620EFF23}"/>
              </a:ext>
            </a:extLst>
          </p:cNvPr>
          <p:cNvSpPr txBox="1">
            <a:spLocks/>
          </p:cNvSpPr>
          <p:nvPr/>
        </p:nvSpPr>
        <p:spPr>
          <a:xfrm rot="16200000">
            <a:off x="-2951522" y="2934878"/>
            <a:ext cx="6858000" cy="98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latin typeface="+mn-lt"/>
                <a:ea typeface="+mn-ea"/>
                <a:cs typeface="+mn-cs"/>
              </a:rPr>
              <a:t>About GoDEX</a:t>
            </a:r>
            <a:endParaRPr lang="zh-TW" altLang="en-US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531239FE-7A95-45F1-90FA-5D68CFF708CC}"/>
              </a:ext>
            </a:extLst>
          </p:cNvPr>
          <p:cNvSpPr/>
          <p:nvPr/>
        </p:nvSpPr>
        <p:spPr>
          <a:xfrm>
            <a:off x="2627784" y="1484784"/>
            <a:ext cx="288032" cy="288032"/>
          </a:xfrm>
          <a:prstGeom prst="ellipse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189738EF-E81E-4293-98CD-CEDBFA21AE65}"/>
              </a:ext>
            </a:extLst>
          </p:cNvPr>
          <p:cNvSpPr/>
          <p:nvPr/>
        </p:nvSpPr>
        <p:spPr>
          <a:xfrm rot="16200000">
            <a:off x="3023828" y="1463646"/>
            <a:ext cx="288032" cy="3600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A205F8E8-D325-4DF0-B41E-895AA8A7AA52}"/>
              </a:ext>
            </a:extLst>
          </p:cNvPr>
          <p:cNvGrpSpPr/>
          <p:nvPr/>
        </p:nvGrpSpPr>
        <p:grpSpPr>
          <a:xfrm>
            <a:off x="3345552" y="914551"/>
            <a:ext cx="4250784" cy="1314207"/>
            <a:chOff x="3345552" y="3415449"/>
            <a:chExt cx="4250784" cy="1314207"/>
          </a:xfrm>
        </p:grpSpPr>
        <p:sp>
          <p:nvSpPr>
            <p:cNvPr id="9" name="流程圖: 卡片 8">
              <a:extLst>
                <a:ext uri="{FF2B5EF4-FFF2-40B4-BE49-F238E27FC236}">
                  <a16:creationId xmlns:a16="http://schemas.microsoft.com/office/drawing/2014/main" id="{15B78785-1D03-4C13-863E-3A127FED2BDE}"/>
                </a:ext>
              </a:extLst>
            </p:cNvPr>
            <p:cNvSpPr/>
            <p:nvPr/>
          </p:nvSpPr>
          <p:spPr>
            <a:xfrm rot="10800000">
              <a:off x="3345552" y="3481626"/>
              <a:ext cx="4250784" cy="1181854"/>
            </a:xfrm>
            <a:prstGeom prst="flowChartPunchedCar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Shape 70">
              <a:extLst>
                <a:ext uri="{FF2B5EF4-FFF2-40B4-BE49-F238E27FC236}">
                  <a16:creationId xmlns:a16="http://schemas.microsoft.com/office/drawing/2014/main" id="{52E531E7-2BBA-4F0B-979F-B36A4EE808E5}"/>
                </a:ext>
              </a:extLst>
            </p:cNvPr>
            <p:cNvSpPr/>
            <p:nvPr/>
          </p:nvSpPr>
          <p:spPr>
            <a:xfrm>
              <a:off x="3448766" y="3415449"/>
              <a:ext cx="4003554" cy="13142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lnSpc>
                  <a:spcPts val="25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altLang="zh-TW" sz="1400" dirty="0" err="1">
                  <a:solidFill>
                    <a:srgbClr val="FF0000"/>
                  </a:solidFill>
                </a:rPr>
                <a:t>GoDEX</a:t>
              </a:r>
              <a:r>
                <a:rPr lang="en-US" altLang="zh-TW" sz="1400" dirty="0"/>
                <a:t> </a:t>
              </a:r>
              <a:r>
                <a:rPr lang="en-US" altLang="zh-TW" sz="1400" b="0" i="0" dirty="0">
                  <a:solidFill>
                    <a:srgbClr val="424242"/>
                  </a:solidFill>
                  <a:effectLst/>
                  <a:latin typeface="Century Gothic" panose="020B0502020202020204" pitchFamily="34" charset="0"/>
                </a:rPr>
                <a:t>Desktop printer GE300, </a:t>
              </a:r>
              <a:r>
                <a:rPr lang="en-US" altLang="zh-TW" sz="1400" b="0" i="0" dirty="0" err="1">
                  <a:solidFill>
                    <a:srgbClr val="424242"/>
                  </a:solidFill>
                  <a:effectLst/>
                  <a:latin typeface="Century Gothic" panose="020B0502020202020204" pitchFamily="34" charset="0"/>
                </a:rPr>
                <a:t>Linerless</a:t>
              </a:r>
              <a:r>
                <a:rPr lang="en-US" altLang="zh-TW" sz="1400" b="0" i="0" dirty="0">
                  <a:solidFill>
                    <a:srgbClr val="424242"/>
                  </a:solidFill>
                  <a:effectLst/>
                  <a:latin typeface="Century Gothic" panose="020B0502020202020204" pitchFamily="34" charset="0"/>
                </a:rPr>
                <a:t> printer DT4L, Industrial 6” printer EZ6X50i and Print Mechanism PE200/PE300 launched to the market.</a:t>
              </a:r>
              <a:endParaRPr lang="en-US" altLang="zh-TW" sz="14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1" name="Shape 71">
            <a:extLst>
              <a:ext uri="{FF2B5EF4-FFF2-40B4-BE49-F238E27FC236}">
                <a16:creationId xmlns:a16="http://schemas.microsoft.com/office/drawing/2014/main" id="{280E8FF9-B505-43D0-B5F3-C5E1E2523A8D}"/>
              </a:ext>
            </a:extLst>
          </p:cNvPr>
          <p:cNvSpPr/>
          <p:nvPr/>
        </p:nvSpPr>
        <p:spPr>
          <a:xfrm>
            <a:off x="1972393" y="1469325"/>
            <a:ext cx="533800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C00000"/>
                </a:solidFill>
              </a:rPr>
              <a:t>201</a:t>
            </a:r>
            <a:r>
              <a:rPr lang="en-US" altLang="zh-TW" sz="1600" b="1" dirty="0">
                <a:solidFill>
                  <a:srgbClr val="C00000"/>
                </a:solidFill>
              </a:rPr>
              <a:t>9</a:t>
            </a:r>
            <a:endParaRPr sz="1600" b="1" dirty="0">
              <a:solidFill>
                <a:srgbClr val="C00000"/>
              </a:solidFill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9A903F62-37D9-4190-AF6A-522F520579D8}"/>
              </a:ext>
            </a:extLst>
          </p:cNvPr>
          <p:cNvSpPr/>
          <p:nvPr/>
        </p:nvSpPr>
        <p:spPr>
          <a:xfrm>
            <a:off x="2699792" y="3068960"/>
            <a:ext cx="288032" cy="288032"/>
          </a:xfrm>
          <a:prstGeom prst="ellipse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等腰三角形 12">
            <a:extLst>
              <a:ext uri="{FF2B5EF4-FFF2-40B4-BE49-F238E27FC236}">
                <a16:creationId xmlns:a16="http://schemas.microsoft.com/office/drawing/2014/main" id="{9F69E68C-DB1E-4E9E-A576-7A2F818D96F6}"/>
              </a:ext>
            </a:extLst>
          </p:cNvPr>
          <p:cNvSpPr/>
          <p:nvPr/>
        </p:nvSpPr>
        <p:spPr>
          <a:xfrm rot="16200000">
            <a:off x="3262565" y="3007391"/>
            <a:ext cx="288032" cy="3600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64466AB5-992A-48F3-AA93-1FAB65842B7E}"/>
              </a:ext>
            </a:extLst>
          </p:cNvPr>
          <p:cNvGrpSpPr/>
          <p:nvPr/>
        </p:nvGrpSpPr>
        <p:grpSpPr>
          <a:xfrm>
            <a:off x="3563888" y="2564904"/>
            <a:ext cx="4250784" cy="1530923"/>
            <a:chOff x="3345552" y="3090988"/>
            <a:chExt cx="4250784" cy="196369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5" name="流程圖: 卡片 14">
              <a:extLst>
                <a:ext uri="{FF2B5EF4-FFF2-40B4-BE49-F238E27FC236}">
                  <a16:creationId xmlns:a16="http://schemas.microsoft.com/office/drawing/2014/main" id="{975B67D2-55EA-4E4A-BF69-273366C4B53F}"/>
                </a:ext>
              </a:extLst>
            </p:cNvPr>
            <p:cNvSpPr/>
            <p:nvPr/>
          </p:nvSpPr>
          <p:spPr>
            <a:xfrm rot="10800000">
              <a:off x="3345552" y="3090988"/>
              <a:ext cx="4250784" cy="1963696"/>
            </a:xfrm>
            <a:prstGeom prst="flowChartPunchedCar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Shape 70">
              <a:extLst>
                <a:ext uri="{FF2B5EF4-FFF2-40B4-BE49-F238E27FC236}">
                  <a16:creationId xmlns:a16="http://schemas.microsoft.com/office/drawing/2014/main" id="{9D19FA75-8A9A-4F27-ADB3-529CEF84475E}"/>
                </a:ext>
              </a:extLst>
            </p:cNvPr>
            <p:cNvSpPr/>
            <p:nvPr/>
          </p:nvSpPr>
          <p:spPr>
            <a:xfrm>
              <a:off x="3439791" y="3524013"/>
              <a:ext cx="4003554" cy="929037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lnSpc>
                  <a:spcPts val="23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altLang="zh-TW" sz="1400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GoDEX</a:t>
              </a:r>
              <a:r>
                <a:rPr lang="en-US" altLang="zh-TW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TW" sz="1400" b="0" i="0" dirty="0" err="1">
                  <a:solidFill>
                    <a:srgbClr val="424242"/>
                  </a:solidFill>
                  <a:effectLst/>
                  <a:latin typeface="Century Gothic" panose="020B0502020202020204" pitchFamily="34" charset="0"/>
                </a:rPr>
                <a:t>GoUtility</a:t>
              </a:r>
              <a:r>
                <a:rPr lang="en-US" altLang="zh-TW" sz="1400" b="0" i="0" dirty="0">
                  <a:solidFill>
                    <a:srgbClr val="424242"/>
                  </a:solidFill>
                  <a:effectLst/>
                  <a:latin typeface="Century Gothic" panose="020B0502020202020204" pitchFamily="34" charset="0"/>
                </a:rPr>
                <a:t> has been developed and launched with powerful printer network management functions</a:t>
              </a:r>
              <a:r>
                <a:rPr lang="en-US" altLang="zh-TW" sz="1400" b="0" i="0" dirty="0">
                  <a:solidFill>
                    <a:srgbClr val="424242"/>
                  </a:solidFill>
                  <a:effectLst/>
                  <a:latin typeface="Cuprum"/>
                </a:rPr>
                <a:t>.</a:t>
              </a:r>
              <a:endParaRPr lang="en-US" altLang="zh-TW" sz="1400" dirty="0"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7" name="Shape 71">
            <a:extLst>
              <a:ext uri="{FF2B5EF4-FFF2-40B4-BE49-F238E27FC236}">
                <a16:creationId xmlns:a16="http://schemas.microsoft.com/office/drawing/2014/main" id="{83EA0AD8-8499-49C2-91F3-92D8027288BC}"/>
              </a:ext>
            </a:extLst>
          </p:cNvPr>
          <p:cNvSpPr/>
          <p:nvPr/>
        </p:nvSpPr>
        <p:spPr>
          <a:xfrm>
            <a:off x="2051720" y="2996952"/>
            <a:ext cx="533800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C00000"/>
                </a:solidFill>
              </a:rPr>
              <a:t>20</a:t>
            </a:r>
            <a:r>
              <a:rPr lang="en-US" altLang="zh-TW" sz="1600" b="1" dirty="0">
                <a:solidFill>
                  <a:srgbClr val="C00000"/>
                </a:solidFill>
              </a:rPr>
              <a:t>20</a:t>
            </a:r>
            <a:endParaRPr sz="1600" b="1" dirty="0">
              <a:solidFill>
                <a:srgbClr val="C00000"/>
              </a:solidFill>
            </a:endParaRP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2EF43A35-8FED-9D21-D22D-A10A61DCACF4}"/>
              </a:ext>
            </a:extLst>
          </p:cNvPr>
          <p:cNvSpPr/>
          <p:nvPr/>
        </p:nvSpPr>
        <p:spPr>
          <a:xfrm>
            <a:off x="2699792" y="4581128"/>
            <a:ext cx="288032" cy="288032"/>
          </a:xfrm>
          <a:prstGeom prst="ellipse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等腰三角形 17">
            <a:extLst>
              <a:ext uri="{FF2B5EF4-FFF2-40B4-BE49-F238E27FC236}">
                <a16:creationId xmlns:a16="http://schemas.microsoft.com/office/drawing/2014/main" id="{2AB09A97-78D9-E80B-6904-4D10E8F473FA}"/>
              </a:ext>
            </a:extLst>
          </p:cNvPr>
          <p:cNvSpPr/>
          <p:nvPr/>
        </p:nvSpPr>
        <p:spPr>
          <a:xfrm rot="16200000">
            <a:off x="3239852" y="4545124"/>
            <a:ext cx="288032" cy="36004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68954D72-DF97-09BA-F776-41E7D9F02AB0}"/>
              </a:ext>
            </a:extLst>
          </p:cNvPr>
          <p:cNvGrpSpPr/>
          <p:nvPr/>
        </p:nvGrpSpPr>
        <p:grpSpPr>
          <a:xfrm>
            <a:off x="3491880" y="4221088"/>
            <a:ext cx="4250784" cy="1530923"/>
            <a:chOff x="3345552" y="3090988"/>
            <a:chExt cx="4250784" cy="196369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20" name="流程圖: 卡片 19">
              <a:extLst>
                <a:ext uri="{FF2B5EF4-FFF2-40B4-BE49-F238E27FC236}">
                  <a16:creationId xmlns:a16="http://schemas.microsoft.com/office/drawing/2014/main" id="{F2B10CFF-D2E1-D7B9-C874-2602B672326C}"/>
                </a:ext>
              </a:extLst>
            </p:cNvPr>
            <p:cNvSpPr/>
            <p:nvPr/>
          </p:nvSpPr>
          <p:spPr>
            <a:xfrm rot="10800000">
              <a:off x="3345552" y="3090988"/>
              <a:ext cx="4250784" cy="1963696"/>
            </a:xfrm>
            <a:prstGeom prst="flowChartPunchedCar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Shape 70">
              <a:extLst>
                <a:ext uri="{FF2B5EF4-FFF2-40B4-BE49-F238E27FC236}">
                  <a16:creationId xmlns:a16="http://schemas.microsoft.com/office/drawing/2014/main" id="{7E38B6D6-38F8-DD89-B080-930A3ED95AB9}"/>
                </a:ext>
              </a:extLst>
            </p:cNvPr>
            <p:cNvSpPr/>
            <p:nvPr/>
          </p:nvSpPr>
          <p:spPr>
            <a:xfrm>
              <a:off x="3439791" y="3392699"/>
              <a:ext cx="4003554" cy="1191664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lnSpc>
                  <a:spcPts val="23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altLang="zh-TW" sz="1400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GoDEX</a:t>
              </a:r>
              <a:r>
                <a:rPr lang="en-US" altLang="zh-TW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TW" sz="1400" b="0" i="0" dirty="0">
                  <a:solidFill>
                    <a:srgbClr val="424242"/>
                  </a:solidFill>
                  <a:effectLst/>
                  <a:latin typeface="Century Gothic" panose="020B0502020202020204" pitchFamily="34" charset="0"/>
                </a:rPr>
                <a:t>2”</a:t>
              </a:r>
              <a:r>
                <a:rPr lang="zh-TW" altLang="en-US" sz="1400" b="0" i="0" dirty="0">
                  <a:solidFill>
                    <a:srgbClr val="424242"/>
                  </a:solidFill>
                  <a:effectLst/>
                  <a:latin typeface="Century Gothic" panose="020B0502020202020204" pitchFamily="34" charset="0"/>
                </a:rPr>
                <a:t> </a:t>
              </a:r>
              <a:r>
                <a:rPr lang="en-US" altLang="zh-TW" sz="1400" b="0" i="0" dirty="0">
                  <a:solidFill>
                    <a:srgbClr val="424242"/>
                  </a:solidFill>
                  <a:effectLst/>
                  <a:latin typeface="Century Gothic" panose="020B0502020202020204" pitchFamily="34" charset="0"/>
                </a:rPr>
                <a:t>Desktop Printer DT200/200i &amp;DT200L/200iL series have been developed and launched to the market</a:t>
              </a:r>
              <a:r>
                <a:rPr lang="en-US" altLang="zh-TW" sz="1400" b="0" i="0" dirty="0">
                  <a:solidFill>
                    <a:srgbClr val="424242"/>
                  </a:solidFill>
                  <a:effectLst/>
                  <a:latin typeface="Cuprum"/>
                </a:rPr>
                <a:t>.</a:t>
              </a:r>
              <a:endParaRPr lang="en-US" altLang="zh-TW" sz="1400" dirty="0"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2" name="Shape 71">
            <a:extLst>
              <a:ext uri="{FF2B5EF4-FFF2-40B4-BE49-F238E27FC236}">
                <a16:creationId xmlns:a16="http://schemas.microsoft.com/office/drawing/2014/main" id="{3C83B447-668B-4AC7-24DF-6B72B407AC28}"/>
              </a:ext>
            </a:extLst>
          </p:cNvPr>
          <p:cNvSpPr/>
          <p:nvPr/>
        </p:nvSpPr>
        <p:spPr>
          <a:xfrm>
            <a:off x="2051720" y="4509120"/>
            <a:ext cx="533800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C825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C00000"/>
                </a:solidFill>
              </a:rPr>
              <a:t>20</a:t>
            </a:r>
            <a:r>
              <a:rPr lang="en-US" altLang="zh-TW" sz="1600" b="1" dirty="0">
                <a:solidFill>
                  <a:srgbClr val="C00000"/>
                </a:solidFill>
              </a:rPr>
              <a:t>21</a:t>
            </a:r>
            <a:endParaRPr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0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godex pri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2">
      <a:majorFont>
        <a:latin typeface="Century Gothic"/>
        <a:ea typeface="微軟正黑體"/>
        <a:cs typeface=""/>
      </a:majorFont>
      <a:minorFont>
        <a:latin typeface="Century Gothic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godex printer</Template>
  <TotalTime>3621</TotalTime>
  <Words>1575</Words>
  <Application>Microsoft Office PowerPoint</Application>
  <PresentationFormat>画面に合わせる (4:3)</PresentationFormat>
  <Paragraphs>324</Paragraphs>
  <Slides>41</Slides>
  <Notes>27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7" baseType="lpstr">
      <vt:lpstr>Cuprum</vt:lpstr>
      <vt:lpstr>Arial</vt:lpstr>
      <vt:lpstr>Calibri</vt:lpstr>
      <vt:lpstr>Century Gothic</vt:lpstr>
      <vt:lpstr>Wingdings</vt:lpstr>
      <vt:lpstr>godex printer</vt:lpstr>
      <vt:lpstr>Company Presentation</vt:lpstr>
      <vt:lpstr>Content</vt:lpstr>
      <vt:lpstr>PowerPoint プレゼンテーション</vt:lpstr>
      <vt:lpstr>Profile</vt:lpstr>
      <vt:lpstr>Missions</vt:lpstr>
      <vt:lpstr>PowerPoint プレゼンテーション</vt:lpstr>
      <vt:lpstr>Milestones</vt:lpstr>
      <vt:lpstr>Milestones</vt:lpstr>
      <vt:lpstr>PowerPoint プレゼンテーション</vt:lpstr>
      <vt:lpstr>PowerPoint プレゼンテーション</vt:lpstr>
      <vt:lpstr>Financial Numbers</vt:lpstr>
      <vt:lpstr>Financial Numbers</vt:lpstr>
      <vt:lpstr>Awards</vt:lpstr>
      <vt:lpstr>Awards</vt:lpstr>
      <vt:lpstr>PowerPoint プレゼンテーション</vt:lpstr>
      <vt:lpstr>GoDEX Quality</vt:lpstr>
      <vt:lpstr>GoDEX Quality</vt:lpstr>
      <vt:lpstr>Services &amp; Supports</vt:lpstr>
      <vt:lpstr>Application Fields</vt:lpstr>
      <vt:lpstr>Worldwide Offices</vt:lpstr>
      <vt:lpstr>Worldwide Offices</vt:lpstr>
      <vt:lpstr>PowerPoint プレゼンテーション</vt:lpstr>
      <vt:lpstr>Product Line Classification</vt:lpstr>
      <vt:lpstr>Product Line Classification</vt:lpstr>
      <vt:lpstr>Product Line Classification</vt:lpstr>
      <vt:lpstr>Product Line Classification</vt:lpstr>
      <vt:lpstr>Product Line Classification</vt:lpstr>
      <vt:lpstr>Product Line Classification</vt:lpstr>
      <vt:lpstr>Automated Tube Labeling System  </vt:lpstr>
      <vt:lpstr>Product Line Classification</vt:lpstr>
      <vt:lpstr>Product Line Classification</vt:lpstr>
      <vt:lpstr>Product Line Classification</vt:lpstr>
      <vt:lpstr>Product Line Classification</vt:lpstr>
      <vt:lpstr>PowerPoint プレゼンテーション</vt:lpstr>
      <vt:lpstr>Software – GoTools (Windows)</vt:lpstr>
      <vt:lpstr>Product Line Classification</vt:lpstr>
      <vt:lpstr>App - GoTools</vt:lpstr>
      <vt:lpstr>Customizing Programs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朱致銘</dc:creator>
  <cp:lastModifiedBy>勤哲 呉</cp:lastModifiedBy>
  <cp:revision>192</cp:revision>
  <dcterms:created xsi:type="dcterms:W3CDTF">2019-01-28T07:18:55Z</dcterms:created>
  <dcterms:modified xsi:type="dcterms:W3CDTF">2023-07-18T07:36:19Z</dcterms:modified>
</cp:coreProperties>
</file>